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8" r:id="rId8"/>
    <p:sldId id="262" r:id="rId9"/>
    <p:sldId id="264" r:id="rId10"/>
    <p:sldId id="269" r:id="rId11"/>
    <p:sldId id="263" r:id="rId12"/>
    <p:sldId id="270" r:id="rId13"/>
    <p:sldId id="271" r:id="rId14"/>
    <p:sldId id="276" r:id="rId15"/>
    <p:sldId id="277" r:id="rId16"/>
    <p:sldId id="278" r:id="rId17"/>
    <p:sldId id="279" r:id="rId18"/>
    <p:sldId id="288" r:id="rId19"/>
    <p:sldId id="290" r:id="rId20"/>
    <p:sldId id="289" r:id="rId21"/>
    <p:sldId id="291" r:id="rId22"/>
    <p:sldId id="292" r:id="rId23"/>
    <p:sldId id="293" r:id="rId24"/>
  </p:sldIdLst>
  <p:sldSz cx="9144000" cy="6858000" type="screen4x3"/>
  <p:notesSz cx="6735763" cy="986948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02" y="696"/>
      </p:cViewPr>
      <p:guideLst>
        <p:guide orient="horz" pos="2160"/>
        <p:guide pos="2880"/>
      </p:guideLst>
    </p:cSldViewPr>
  </p:slideViewPr>
  <p:notesTextViewPr>
    <p:cViewPr>
      <p:scale>
        <a:sx n="100" d="100"/>
        <a:sy n="100" d="100"/>
      </p:scale>
      <p:origin x="0" y="0"/>
    </p:cViewPr>
  </p:notesTextViewPr>
  <p:notesViewPr>
    <p:cSldViewPr>
      <p:cViewPr varScale="1">
        <p:scale>
          <a:sx n="33" d="100"/>
          <a:sy n="33" d="100"/>
        </p:scale>
        <p:origin x="-2280" y="-96"/>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13C5A-2EA2-48D7-849F-8935CEE7376B}"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id-ID"/>
        </a:p>
      </dgm:t>
    </dgm:pt>
    <dgm:pt modelId="{6351B18D-76AB-487F-8972-9059661F1407}">
      <dgm:prSet phldrT="[Text]" custT="1"/>
      <dgm:spPr/>
      <dgm:t>
        <a:bodyPr/>
        <a:lstStyle/>
        <a:p>
          <a:r>
            <a:rPr lang="id-ID" sz="1400" b="1" dirty="0" smtClean="0">
              <a:solidFill>
                <a:schemeClr val="tx1"/>
              </a:solidFill>
            </a:rPr>
            <a:t>Pelaporan korporat (</a:t>
          </a:r>
          <a:r>
            <a:rPr lang="id-ID" sz="1400" b="1" i="1" dirty="0" smtClean="0">
              <a:solidFill>
                <a:schemeClr val="tx1"/>
              </a:solidFill>
            </a:rPr>
            <a:t>corporate reporting)</a:t>
          </a:r>
          <a:endParaRPr lang="id-ID" sz="1400" b="1" dirty="0">
            <a:solidFill>
              <a:schemeClr val="tx1"/>
            </a:solidFill>
          </a:endParaRPr>
        </a:p>
      </dgm:t>
    </dgm:pt>
    <dgm:pt modelId="{AFCE353F-72C4-43DD-98EC-8E8720AEE5B8}" type="parTrans" cxnId="{39E9D5D3-AEB6-4DD7-AAEA-C055E51C6706}">
      <dgm:prSet/>
      <dgm:spPr/>
      <dgm:t>
        <a:bodyPr/>
        <a:lstStyle/>
        <a:p>
          <a:endParaRPr lang="id-ID" sz="1400" b="1">
            <a:solidFill>
              <a:schemeClr val="tx1"/>
            </a:solidFill>
          </a:endParaRPr>
        </a:p>
      </dgm:t>
    </dgm:pt>
    <dgm:pt modelId="{3B6C2111-2927-4DF9-920B-C4756ADC3BBA}" type="sibTrans" cxnId="{39E9D5D3-AEB6-4DD7-AAEA-C055E51C6706}">
      <dgm:prSet/>
      <dgm:spPr/>
      <dgm:t>
        <a:bodyPr/>
        <a:lstStyle/>
        <a:p>
          <a:endParaRPr lang="id-ID" sz="1400" b="1">
            <a:solidFill>
              <a:schemeClr val="tx1"/>
            </a:solidFill>
          </a:endParaRPr>
        </a:p>
      </dgm:t>
    </dgm:pt>
    <dgm:pt modelId="{9A02D584-E4E6-4E2F-9004-101A518D7024}">
      <dgm:prSet phldrT="[Text]" custT="1"/>
      <dgm:spPr/>
      <dgm:t>
        <a:bodyPr/>
        <a:lstStyle/>
        <a:p>
          <a:r>
            <a:rPr lang="id-ID" sz="1400" b="1" dirty="0" smtClean="0">
              <a:solidFill>
                <a:schemeClr val="tx1"/>
              </a:solidFill>
            </a:rPr>
            <a:t>Manajemen stratejik dan kepemimpinan (</a:t>
          </a:r>
          <a:r>
            <a:rPr lang="id-ID" sz="1400" b="1" i="1" dirty="0" smtClean="0">
              <a:solidFill>
                <a:schemeClr val="tx1"/>
              </a:solidFill>
            </a:rPr>
            <a:t>strategic management and leadership</a:t>
          </a:r>
          <a:r>
            <a:rPr lang="id-ID" sz="1400" b="1" dirty="0" smtClean="0">
              <a:solidFill>
                <a:schemeClr val="tx1"/>
              </a:solidFill>
            </a:rPr>
            <a:t>)</a:t>
          </a:r>
          <a:endParaRPr lang="id-ID" sz="1400" b="1" dirty="0">
            <a:solidFill>
              <a:schemeClr val="tx1"/>
            </a:solidFill>
          </a:endParaRPr>
        </a:p>
      </dgm:t>
    </dgm:pt>
    <dgm:pt modelId="{1A90578C-FC10-4C4B-A5DB-E5328D3FE834}" type="parTrans" cxnId="{17A22D2E-5C5A-4934-88D0-2DDFDDEFFC6C}">
      <dgm:prSet/>
      <dgm:spPr/>
      <dgm:t>
        <a:bodyPr/>
        <a:lstStyle/>
        <a:p>
          <a:endParaRPr lang="id-ID" sz="1400" b="1">
            <a:solidFill>
              <a:schemeClr val="tx1"/>
            </a:solidFill>
          </a:endParaRPr>
        </a:p>
      </dgm:t>
    </dgm:pt>
    <dgm:pt modelId="{134F6B0C-805C-4525-9D8B-9A0982CB408A}" type="sibTrans" cxnId="{17A22D2E-5C5A-4934-88D0-2DDFDDEFFC6C}">
      <dgm:prSet/>
      <dgm:spPr/>
      <dgm:t>
        <a:bodyPr/>
        <a:lstStyle/>
        <a:p>
          <a:endParaRPr lang="id-ID" sz="1400" b="1">
            <a:solidFill>
              <a:schemeClr val="tx1"/>
            </a:solidFill>
          </a:endParaRPr>
        </a:p>
      </dgm:t>
    </dgm:pt>
    <dgm:pt modelId="{81A12BBE-CD6F-4607-B874-C53C7692B9DA}">
      <dgm:prSet phldrT="[Text]" custT="1"/>
      <dgm:spPr/>
      <dgm:t>
        <a:bodyPr/>
        <a:lstStyle/>
        <a:p>
          <a:r>
            <a:rPr lang="en-US" sz="1400" b="1" dirty="0" smtClean="0">
              <a:solidFill>
                <a:schemeClr val="tx1"/>
              </a:solidFill>
            </a:rPr>
            <a:t>E</a:t>
          </a:r>
          <a:r>
            <a:rPr lang="id-ID" sz="1400" b="1" dirty="0" smtClean="0">
              <a:solidFill>
                <a:schemeClr val="tx1"/>
              </a:solidFill>
            </a:rPr>
            <a:t>tika </a:t>
          </a:r>
          <a:r>
            <a:rPr lang="en-US" sz="1400" b="1" dirty="0" err="1" smtClean="0">
              <a:solidFill>
                <a:schemeClr val="tx1"/>
              </a:solidFill>
            </a:rPr>
            <a:t>Profesi</a:t>
          </a:r>
          <a:r>
            <a:rPr lang="en-US" sz="1400" b="1" dirty="0" smtClean="0">
              <a:solidFill>
                <a:schemeClr val="tx1"/>
              </a:solidFill>
            </a:rPr>
            <a:t> </a:t>
          </a:r>
          <a:r>
            <a:rPr lang="en-US" sz="1400" b="1" dirty="0" err="1" smtClean="0">
              <a:solidFill>
                <a:schemeClr val="tx1"/>
              </a:solidFill>
            </a:rPr>
            <a:t>dan</a:t>
          </a:r>
          <a:r>
            <a:rPr lang="en-US" sz="1400" b="1" dirty="0" smtClean="0">
              <a:solidFill>
                <a:schemeClr val="tx1"/>
              </a:solidFill>
            </a:rPr>
            <a:t> Tata </a:t>
          </a:r>
          <a:r>
            <a:rPr lang="en-US" sz="1400" b="1" dirty="0" err="1" smtClean="0">
              <a:solidFill>
                <a:schemeClr val="tx1"/>
              </a:solidFill>
            </a:rPr>
            <a:t>Kelola</a:t>
          </a:r>
          <a:r>
            <a:rPr lang="en-US" sz="1400" b="1" dirty="0" smtClean="0">
              <a:solidFill>
                <a:schemeClr val="tx1"/>
              </a:solidFill>
            </a:rPr>
            <a:t> </a:t>
          </a:r>
          <a:r>
            <a:rPr lang="en-US" sz="1400" b="1" dirty="0" err="1" smtClean="0">
              <a:solidFill>
                <a:schemeClr val="tx1"/>
              </a:solidFill>
            </a:rPr>
            <a:t>Korporat</a:t>
          </a:r>
          <a:r>
            <a:rPr lang="en-US" sz="1400" b="1" dirty="0" smtClean="0">
              <a:solidFill>
                <a:schemeClr val="tx1"/>
              </a:solidFill>
            </a:rPr>
            <a:t> </a:t>
          </a:r>
          <a:r>
            <a:rPr lang="id-ID" sz="1400" b="1" dirty="0" smtClean="0">
              <a:solidFill>
                <a:schemeClr val="tx1"/>
              </a:solidFill>
            </a:rPr>
            <a:t>(</a:t>
          </a:r>
          <a:r>
            <a:rPr lang="id-ID" sz="1400" b="1" i="1" dirty="0" smtClean="0">
              <a:solidFill>
                <a:schemeClr val="tx1"/>
              </a:solidFill>
            </a:rPr>
            <a:t>ethic</a:t>
          </a:r>
          <a:r>
            <a:rPr lang="en-US" sz="1400" b="1" i="1" dirty="0" smtClean="0">
              <a:solidFill>
                <a:schemeClr val="tx1"/>
              </a:solidFill>
            </a:rPr>
            <a:t> and  corporate governance</a:t>
          </a:r>
          <a:r>
            <a:rPr lang="id-ID" sz="1400" b="1" dirty="0" smtClean="0">
              <a:solidFill>
                <a:schemeClr val="tx1"/>
              </a:solidFill>
            </a:rPr>
            <a:t>)</a:t>
          </a:r>
          <a:endParaRPr lang="id-ID" sz="1400" b="1" dirty="0">
            <a:solidFill>
              <a:schemeClr val="tx1"/>
            </a:solidFill>
          </a:endParaRPr>
        </a:p>
      </dgm:t>
    </dgm:pt>
    <dgm:pt modelId="{E5F1AC72-6CD6-4BEC-85CB-0EA6540B743B}" type="parTrans" cxnId="{51A7BCC9-2A67-4AD2-9341-7743F022DE14}">
      <dgm:prSet/>
      <dgm:spPr/>
      <dgm:t>
        <a:bodyPr/>
        <a:lstStyle/>
        <a:p>
          <a:endParaRPr lang="id-ID" sz="1400" b="1">
            <a:solidFill>
              <a:schemeClr val="tx1"/>
            </a:solidFill>
          </a:endParaRPr>
        </a:p>
      </dgm:t>
    </dgm:pt>
    <dgm:pt modelId="{83241B53-E29D-4414-BE68-CE4DDE0E9740}" type="sibTrans" cxnId="{51A7BCC9-2A67-4AD2-9341-7743F022DE14}">
      <dgm:prSet/>
      <dgm:spPr/>
      <dgm:t>
        <a:bodyPr/>
        <a:lstStyle/>
        <a:p>
          <a:endParaRPr lang="id-ID" sz="1400" b="1">
            <a:solidFill>
              <a:schemeClr val="tx1"/>
            </a:solidFill>
          </a:endParaRPr>
        </a:p>
      </dgm:t>
    </dgm:pt>
    <dgm:pt modelId="{35EE8025-F397-44CA-95C1-10BA43AD1DEE}">
      <dgm:prSet phldrT="[Text]" custT="1"/>
      <dgm:spPr/>
      <dgm:t>
        <a:bodyPr/>
        <a:lstStyle/>
        <a:p>
          <a:r>
            <a:rPr lang="id-ID" sz="1400" b="1" dirty="0" smtClean="0">
              <a:solidFill>
                <a:schemeClr val="tx1"/>
              </a:solidFill>
            </a:rPr>
            <a:t>Akuntansi manajemen lanjutan (</a:t>
          </a:r>
          <a:r>
            <a:rPr lang="id-ID" sz="1400" b="1" i="1" dirty="0" smtClean="0">
              <a:solidFill>
                <a:schemeClr val="tx1"/>
              </a:solidFill>
            </a:rPr>
            <a:t>advanced management accounting</a:t>
          </a:r>
          <a:r>
            <a:rPr lang="id-ID" sz="1400" b="1" dirty="0" smtClean="0">
              <a:solidFill>
                <a:schemeClr val="tx1"/>
              </a:solidFill>
            </a:rPr>
            <a:t>)</a:t>
          </a:r>
          <a:endParaRPr lang="id-ID" sz="1400" b="1" dirty="0">
            <a:solidFill>
              <a:schemeClr val="tx1"/>
            </a:solidFill>
          </a:endParaRPr>
        </a:p>
      </dgm:t>
    </dgm:pt>
    <dgm:pt modelId="{2DC7DF84-7514-4090-9F13-8823B7719EB0}" type="parTrans" cxnId="{087515A0-BED2-491E-AC51-FEB6EDBA6356}">
      <dgm:prSet/>
      <dgm:spPr/>
      <dgm:t>
        <a:bodyPr/>
        <a:lstStyle/>
        <a:p>
          <a:endParaRPr lang="id-ID" sz="1400" b="1">
            <a:solidFill>
              <a:schemeClr val="tx1"/>
            </a:solidFill>
          </a:endParaRPr>
        </a:p>
      </dgm:t>
    </dgm:pt>
    <dgm:pt modelId="{88C8D466-655B-4751-8990-A31D004A4BA0}" type="sibTrans" cxnId="{087515A0-BED2-491E-AC51-FEB6EDBA6356}">
      <dgm:prSet/>
      <dgm:spPr/>
      <dgm:t>
        <a:bodyPr/>
        <a:lstStyle/>
        <a:p>
          <a:endParaRPr lang="id-ID" sz="1400" b="1">
            <a:solidFill>
              <a:schemeClr val="tx1"/>
            </a:solidFill>
          </a:endParaRPr>
        </a:p>
      </dgm:t>
    </dgm:pt>
    <dgm:pt modelId="{499E26CB-6B1C-46F9-BC1A-AEB0B3AA3BA0}">
      <dgm:prSet phldrT="[Text]" custT="1"/>
      <dgm:spPr/>
      <dgm:t>
        <a:bodyPr/>
        <a:lstStyle/>
        <a:p>
          <a:r>
            <a:rPr lang="id-ID" sz="1400" b="1" dirty="0" smtClean="0">
              <a:solidFill>
                <a:schemeClr val="tx1"/>
              </a:solidFill>
            </a:rPr>
            <a:t>Manajemen perpajakan (t</a:t>
          </a:r>
          <a:r>
            <a:rPr lang="id-ID" sz="1400" b="1" i="1" dirty="0" smtClean="0">
              <a:solidFill>
                <a:schemeClr val="tx1"/>
              </a:solidFill>
            </a:rPr>
            <a:t>axation management</a:t>
          </a:r>
          <a:r>
            <a:rPr lang="id-ID" sz="1400" b="1" dirty="0" smtClean="0">
              <a:solidFill>
                <a:schemeClr val="tx1"/>
              </a:solidFill>
            </a:rPr>
            <a:t>)</a:t>
          </a:r>
          <a:endParaRPr lang="id-ID" sz="1400" b="1" dirty="0">
            <a:solidFill>
              <a:schemeClr val="tx1"/>
            </a:solidFill>
          </a:endParaRPr>
        </a:p>
      </dgm:t>
    </dgm:pt>
    <dgm:pt modelId="{DB87002C-EC19-459A-BB3C-12A62C546CA9}" type="parTrans" cxnId="{58BB68C1-650D-4493-8F43-7B97C2D3D102}">
      <dgm:prSet/>
      <dgm:spPr/>
      <dgm:t>
        <a:bodyPr/>
        <a:lstStyle/>
        <a:p>
          <a:endParaRPr lang="id-ID" sz="1400" b="1">
            <a:solidFill>
              <a:schemeClr val="tx1"/>
            </a:solidFill>
          </a:endParaRPr>
        </a:p>
      </dgm:t>
    </dgm:pt>
    <dgm:pt modelId="{2735693D-342F-4E04-B3D8-45B3386AA269}" type="sibTrans" cxnId="{58BB68C1-650D-4493-8F43-7B97C2D3D102}">
      <dgm:prSet/>
      <dgm:spPr/>
      <dgm:t>
        <a:bodyPr/>
        <a:lstStyle/>
        <a:p>
          <a:endParaRPr lang="id-ID" sz="1400" b="1">
            <a:solidFill>
              <a:schemeClr val="tx1"/>
            </a:solidFill>
          </a:endParaRPr>
        </a:p>
      </dgm:t>
    </dgm:pt>
    <dgm:pt modelId="{47ED4BA5-D55E-419B-AF4E-C97C37A0F524}">
      <dgm:prSet phldrT="[Text]" custT="1"/>
      <dgm:spPr/>
      <dgm:t>
        <a:bodyPr/>
        <a:lstStyle/>
        <a:p>
          <a:r>
            <a:rPr lang="id-ID" sz="1400" b="1" dirty="0" smtClean="0">
              <a:solidFill>
                <a:schemeClr val="tx1"/>
              </a:solidFill>
            </a:rPr>
            <a:t>Manajemen keuangan lanjutan (</a:t>
          </a:r>
          <a:r>
            <a:rPr lang="id-ID" sz="1400" b="1" i="1" dirty="0" smtClean="0">
              <a:solidFill>
                <a:schemeClr val="tx1"/>
              </a:solidFill>
            </a:rPr>
            <a:t>advanced financial management</a:t>
          </a:r>
          <a:r>
            <a:rPr lang="id-ID" sz="1400" b="1" dirty="0" smtClean="0">
              <a:solidFill>
                <a:schemeClr val="tx1"/>
              </a:solidFill>
            </a:rPr>
            <a:t>)</a:t>
          </a:r>
          <a:endParaRPr lang="id-ID" sz="1400" b="1" dirty="0">
            <a:solidFill>
              <a:schemeClr val="tx1"/>
            </a:solidFill>
          </a:endParaRPr>
        </a:p>
      </dgm:t>
    </dgm:pt>
    <dgm:pt modelId="{22BDF2B1-6969-4D24-A3F1-E32190C1B452}" type="parTrans" cxnId="{0A9A78BE-B1B1-4ED0-9AB8-A078A8A934DF}">
      <dgm:prSet/>
      <dgm:spPr/>
      <dgm:t>
        <a:bodyPr/>
        <a:lstStyle/>
        <a:p>
          <a:endParaRPr lang="id-ID" sz="1400" b="1">
            <a:solidFill>
              <a:schemeClr val="tx1"/>
            </a:solidFill>
          </a:endParaRPr>
        </a:p>
      </dgm:t>
    </dgm:pt>
    <dgm:pt modelId="{529EE5CF-3A3F-4A2F-B87F-91877F081CC5}" type="sibTrans" cxnId="{0A9A78BE-B1B1-4ED0-9AB8-A078A8A934DF}">
      <dgm:prSet/>
      <dgm:spPr/>
      <dgm:t>
        <a:bodyPr/>
        <a:lstStyle/>
        <a:p>
          <a:endParaRPr lang="id-ID" sz="1400" b="1">
            <a:solidFill>
              <a:schemeClr val="tx1"/>
            </a:solidFill>
          </a:endParaRPr>
        </a:p>
      </dgm:t>
    </dgm:pt>
    <dgm:pt modelId="{991BACF7-CE2F-4404-BC3A-15CDCEFFD075}">
      <dgm:prSet phldrT="[Text]" custT="1"/>
      <dgm:spPr/>
      <dgm:t>
        <a:bodyPr/>
        <a:lstStyle/>
        <a:p>
          <a:r>
            <a:rPr lang="id-ID" sz="1400" b="1" dirty="0" smtClean="0">
              <a:solidFill>
                <a:schemeClr val="tx1"/>
              </a:solidFill>
            </a:rPr>
            <a:t>Sistem informasi dan pengendalian intern (</a:t>
          </a:r>
          <a:r>
            <a:rPr lang="id-ID" sz="1400" b="1" i="1" dirty="0" smtClean="0">
              <a:solidFill>
                <a:schemeClr val="tx1"/>
              </a:solidFill>
            </a:rPr>
            <a:t>information system and internal control)</a:t>
          </a:r>
          <a:endParaRPr lang="id-ID" sz="1400" b="1" dirty="0">
            <a:solidFill>
              <a:schemeClr val="tx1"/>
            </a:solidFill>
          </a:endParaRPr>
        </a:p>
      </dgm:t>
    </dgm:pt>
    <dgm:pt modelId="{03FFE9B4-A84A-4ABE-AC5B-6D08B1093AC8}" type="parTrans" cxnId="{6977D69C-72F6-46CE-97CB-0C00287A0EEE}">
      <dgm:prSet/>
      <dgm:spPr/>
      <dgm:t>
        <a:bodyPr/>
        <a:lstStyle/>
        <a:p>
          <a:endParaRPr lang="id-ID" sz="1400" b="1">
            <a:solidFill>
              <a:schemeClr val="tx1"/>
            </a:solidFill>
          </a:endParaRPr>
        </a:p>
      </dgm:t>
    </dgm:pt>
    <dgm:pt modelId="{5A67D72A-E715-4670-8E39-FA46DA3C8017}" type="sibTrans" cxnId="{6977D69C-72F6-46CE-97CB-0C00287A0EEE}">
      <dgm:prSet/>
      <dgm:spPr/>
      <dgm:t>
        <a:bodyPr/>
        <a:lstStyle/>
        <a:p>
          <a:endParaRPr lang="id-ID" sz="1400" b="1">
            <a:solidFill>
              <a:schemeClr val="tx1"/>
            </a:solidFill>
          </a:endParaRPr>
        </a:p>
      </dgm:t>
    </dgm:pt>
    <dgm:pt modelId="{3846C7F3-4DD6-4B62-8154-6DF61A2440FE}" type="pres">
      <dgm:prSet presAssocID="{7E413C5A-2EA2-48D7-849F-8935CEE7376B}" presName="linearFlow" presStyleCnt="0">
        <dgm:presLayoutVars>
          <dgm:dir/>
          <dgm:resizeHandles val="exact"/>
        </dgm:presLayoutVars>
      </dgm:prSet>
      <dgm:spPr/>
      <dgm:t>
        <a:bodyPr/>
        <a:lstStyle/>
        <a:p>
          <a:endParaRPr lang="id-ID"/>
        </a:p>
      </dgm:t>
    </dgm:pt>
    <dgm:pt modelId="{C1E4779F-D46D-4F58-A929-C29198FC35D6}" type="pres">
      <dgm:prSet presAssocID="{6351B18D-76AB-487F-8972-9059661F1407}" presName="composite" presStyleCnt="0"/>
      <dgm:spPr/>
    </dgm:pt>
    <dgm:pt modelId="{981131E6-093F-477A-BDB5-7B670D8A4E67}" type="pres">
      <dgm:prSet presAssocID="{6351B18D-76AB-487F-8972-9059661F1407}" presName="imgShp" presStyleLbl="fgImgPlace1" presStyleIdx="0" presStyleCnt="7" custScaleX="124758" custLinFactNeighborX="-95363"/>
      <dgm:spPr/>
    </dgm:pt>
    <dgm:pt modelId="{2A8B2473-3639-4F2E-BE86-B8BD979FC0E1}" type="pres">
      <dgm:prSet presAssocID="{6351B18D-76AB-487F-8972-9059661F1407}" presName="txShp" presStyleLbl="node1" presStyleIdx="0" presStyleCnt="7" custScaleX="124758">
        <dgm:presLayoutVars>
          <dgm:bulletEnabled val="1"/>
        </dgm:presLayoutVars>
      </dgm:prSet>
      <dgm:spPr/>
      <dgm:t>
        <a:bodyPr/>
        <a:lstStyle/>
        <a:p>
          <a:endParaRPr lang="id-ID"/>
        </a:p>
      </dgm:t>
    </dgm:pt>
    <dgm:pt modelId="{A8967E55-B804-4274-8718-8EAB0440250A}" type="pres">
      <dgm:prSet presAssocID="{3B6C2111-2927-4DF9-920B-C4756ADC3BBA}" presName="spacing" presStyleCnt="0"/>
      <dgm:spPr/>
    </dgm:pt>
    <dgm:pt modelId="{BF9A91E2-01C3-4BB7-A0CA-62811A335F27}" type="pres">
      <dgm:prSet presAssocID="{9A02D584-E4E6-4E2F-9004-101A518D7024}" presName="composite" presStyleCnt="0"/>
      <dgm:spPr/>
    </dgm:pt>
    <dgm:pt modelId="{9844DA38-E2C2-47FC-84BC-816CB29624D1}" type="pres">
      <dgm:prSet presAssocID="{9A02D584-E4E6-4E2F-9004-101A518D7024}" presName="imgShp" presStyleLbl="fgImgPlace1" presStyleIdx="1" presStyleCnt="7" custScaleX="124758" custLinFactNeighborX="-95363"/>
      <dgm:spPr/>
    </dgm:pt>
    <dgm:pt modelId="{8D6FD12F-4EA9-46B2-9552-913D4BC3E098}" type="pres">
      <dgm:prSet presAssocID="{9A02D584-E4E6-4E2F-9004-101A518D7024}" presName="txShp" presStyleLbl="node1" presStyleIdx="1" presStyleCnt="7" custScaleX="124758">
        <dgm:presLayoutVars>
          <dgm:bulletEnabled val="1"/>
        </dgm:presLayoutVars>
      </dgm:prSet>
      <dgm:spPr/>
      <dgm:t>
        <a:bodyPr/>
        <a:lstStyle/>
        <a:p>
          <a:endParaRPr lang="id-ID"/>
        </a:p>
      </dgm:t>
    </dgm:pt>
    <dgm:pt modelId="{8EB289F0-4EDA-4881-A002-7FC4FDE8C92F}" type="pres">
      <dgm:prSet presAssocID="{134F6B0C-805C-4525-9D8B-9A0982CB408A}" presName="spacing" presStyleCnt="0"/>
      <dgm:spPr/>
    </dgm:pt>
    <dgm:pt modelId="{8A3A1BC3-77B2-4881-83BD-B380EA6C3EE2}" type="pres">
      <dgm:prSet presAssocID="{81A12BBE-CD6F-4607-B874-C53C7692B9DA}" presName="composite" presStyleCnt="0"/>
      <dgm:spPr/>
    </dgm:pt>
    <dgm:pt modelId="{12FB3D96-32CE-48C4-89D7-58F03E8F5644}" type="pres">
      <dgm:prSet presAssocID="{81A12BBE-CD6F-4607-B874-C53C7692B9DA}" presName="imgShp" presStyleLbl="fgImgPlace1" presStyleIdx="2" presStyleCnt="7" custScaleX="124758" custLinFactNeighborX="-95363"/>
      <dgm:spPr/>
    </dgm:pt>
    <dgm:pt modelId="{E928269D-0C2E-4634-8113-D9217318A909}" type="pres">
      <dgm:prSet presAssocID="{81A12BBE-CD6F-4607-B874-C53C7692B9DA}" presName="txShp" presStyleLbl="node1" presStyleIdx="2" presStyleCnt="7" custScaleX="124758">
        <dgm:presLayoutVars>
          <dgm:bulletEnabled val="1"/>
        </dgm:presLayoutVars>
      </dgm:prSet>
      <dgm:spPr/>
      <dgm:t>
        <a:bodyPr/>
        <a:lstStyle/>
        <a:p>
          <a:endParaRPr lang="id-ID"/>
        </a:p>
      </dgm:t>
    </dgm:pt>
    <dgm:pt modelId="{B2AF5DC8-1300-4CAB-A958-8D1592F44F56}" type="pres">
      <dgm:prSet presAssocID="{83241B53-E29D-4414-BE68-CE4DDE0E9740}" presName="spacing" presStyleCnt="0"/>
      <dgm:spPr/>
    </dgm:pt>
    <dgm:pt modelId="{4B5C71A7-8819-47D6-BA7F-CEA8CD360F6D}" type="pres">
      <dgm:prSet presAssocID="{35EE8025-F397-44CA-95C1-10BA43AD1DEE}" presName="composite" presStyleCnt="0"/>
      <dgm:spPr/>
    </dgm:pt>
    <dgm:pt modelId="{728FB8BD-2AE7-44BD-82C6-F78A96337882}" type="pres">
      <dgm:prSet presAssocID="{35EE8025-F397-44CA-95C1-10BA43AD1DEE}" presName="imgShp" presStyleLbl="fgImgPlace1" presStyleIdx="3" presStyleCnt="7" custScaleX="124758" custLinFactNeighborX="-95363"/>
      <dgm:spPr/>
    </dgm:pt>
    <dgm:pt modelId="{69592FDF-3154-4656-BAAF-7FFA3C9DBD54}" type="pres">
      <dgm:prSet presAssocID="{35EE8025-F397-44CA-95C1-10BA43AD1DEE}" presName="txShp" presStyleLbl="node1" presStyleIdx="3" presStyleCnt="7" custScaleX="124758">
        <dgm:presLayoutVars>
          <dgm:bulletEnabled val="1"/>
        </dgm:presLayoutVars>
      </dgm:prSet>
      <dgm:spPr/>
      <dgm:t>
        <a:bodyPr/>
        <a:lstStyle/>
        <a:p>
          <a:endParaRPr lang="id-ID"/>
        </a:p>
      </dgm:t>
    </dgm:pt>
    <dgm:pt modelId="{7E5DF788-651A-4ECA-9A43-B535A6F8EDCD}" type="pres">
      <dgm:prSet presAssocID="{88C8D466-655B-4751-8990-A31D004A4BA0}" presName="spacing" presStyleCnt="0"/>
      <dgm:spPr/>
    </dgm:pt>
    <dgm:pt modelId="{2525FABD-657D-4E1E-AFB9-80C26325AA51}" type="pres">
      <dgm:prSet presAssocID="{499E26CB-6B1C-46F9-BC1A-AEB0B3AA3BA0}" presName="composite" presStyleCnt="0"/>
      <dgm:spPr/>
    </dgm:pt>
    <dgm:pt modelId="{67120728-61E4-4046-A0A7-6CE1C1968937}" type="pres">
      <dgm:prSet presAssocID="{499E26CB-6B1C-46F9-BC1A-AEB0B3AA3BA0}" presName="imgShp" presStyleLbl="fgImgPlace1" presStyleIdx="4" presStyleCnt="7" custScaleX="124758" custLinFactNeighborX="-95363"/>
      <dgm:spPr/>
    </dgm:pt>
    <dgm:pt modelId="{970BA362-6133-49F5-9E0F-5D67B3114857}" type="pres">
      <dgm:prSet presAssocID="{499E26CB-6B1C-46F9-BC1A-AEB0B3AA3BA0}" presName="txShp" presStyleLbl="node1" presStyleIdx="4" presStyleCnt="7" custScaleX="124758">
        <dgm:presLayoutVars>
          <dgm:bulletEnabled val="1"/>
        </dgm:presLayoutVars>
      </dgm:prSet>
      <dgm:spPr/>
      <dgm:t>
        <a:bodyPr/>
        <a:lstStyle/>
        <a:p>
          <a:endParaRPr lang="id-ID"/>
        </a:p>
      </dgm:t>
    </dgm:pt>
    <dgm:pt modelId="{25A3703D-14AA-4D0B-A563-9795A014BB50}" type="pres">
      <dgm:prSet presAssocID="{2735693D-342F-4E04-B3D8-45B3386AA269}" presName="spacing" presStyleCnt="0"/>
      <dgm:spPr/>
    </dgm:pt>
    <dgm:pt modelId="{6D142AE1-49F2-4F2A-A232-49C212554D98}" type="pres">
      <dgm:prSet presAssocID="{47ED4BA5-D55E-419B-AF4E-C97C37A0F524}" presName="composite" presStyleCnt="0"/>
      <dgm:spPr/>
    </dgm:pt>
    <dgm:pt modelId="{ECC7B959-4C43-4A8C-982A-23902C0636BB}" type="pres">
      <dgm:prSet presAssocID="{47ED4BA5-D55E-419B-AF4E-C97C37A0F524}" presName="imgShp" presStyleLbl="fgImgPlace1" presStyleIdx="5" presStyleCnt="7" custScaleX="124758" custLinFactNeighborX="-95363"/>
      <dgm:spPr/>
    </dgm:pt>
    <dgm:pt modelId="{386E0085-0CDB-4A5D-BF1D-8F4A19D6DC94}" type="pres">
      <dgm:prSet presAssocID="{47ED4BA5-D55E-419B-AF4E-C97C37A0F524}" presName="txShp" presStyleLbl="node1" presStyleIdx="5" presStyleCnt="7" custScaleX="124758">
        <dgm:presLayoutVars>
          <dgm:bulletEnabled val="1"/>
        </dgm:presLayoutVars>
      </dgm:prSet>
      <dgm:spPr/>
      <dgm:t>
        <a:bodyPr/>
        <a:lstStyle/>
        <a:p>
          <a:endParaRPr lang="id-ID"/>
        </a:p>
      </dgm:t>
    </dgm:pt>
    <dgm:pt modelId="{06FBCC80-9BE3-4BF1-BA66-6E8A10879571}" type="pres">
      <dgm:prSet presAssocID="{529EE5CF-3A3F-4A2F-B87F-91877F081CC5}" presName="spacing" presStyleCnt="0"/>
      <dgm:spPr/>
    </dgm:pt>
    <dgm:pt modelId="{8598E026-BCDE-48F1-A875-D978762D4FFD}" type="pres">
      <dgm:prSet presAssocID="{991BACF7-CE2F-4404-BC3A-15CDCEFFD075}" presName="composite" presStyleCnt="0"/>
      <dgm:spPr/>
    </dgm:pt>
    <dgm:pt modelId="{5EAF4EA4-590C-471B-A305-40D6C6472FED}" type="pres">
      <dgm:prSet presAssocID="{991BACF7-CE2F-4404-BC3A-15CDCEFFD075}" presName="imgShp" presStyleLbl="fgImgPlace1" presStyleIdx="6" presStyleCnt="7" custScaleX="124758" custLinFactNeighborX="-95363"/>
      <dgm:spPr/>
    </dgm:pt>
    <dgm:pt modelId="{757E3D33-2CA7-4CEF-AA9A-0C0122CD937B}" type="pres">
      <dgm:prSet presAssocID="{991BACF7-CE2F-4404-BC3A-15CDCEFFD075}" presName="txShp" presStyleLbl="node1" presStyleIdx="6" presStyleCnt="7" custScaleX="124758">
        <dgm:presLayoutVars>
          <dgm:bulletEnabled val="1"/>
        </dgm:presLayoutVars>
      </dgm:prSet>
      <dgm:spPr/>
      <dgm:t>
        <a:bodyPr/>
        <a:lstStyle/>
        <a:p>
          <a:endParaRPr lang="id-ID"/>
        </a:p>
      </dgm:t>
    </dgm:pt>
  </dgm:ptLst>
  <dgm:cxnLst>
    <dgm:cxn modelId="{4674941B-EFFB-4E03-ADF4-996D35B6D026}" type="presOf" srcId="{9A02D584-E4E6-4E2F-9004-101A518D7024}" destId="{8D6FD12F-4EA9-46B2-9552-913D4BC3E098}" srcOrd="0" destOrd="0" presId="urn:microsoft.com/office/officeart/2005/8/layout/vList3"/>
    <dgm:cxn modelId="{736CD9EE-46E0-4BA6-AA15-9015F07625C6}" type="presOf" srcId="{47ED4BA5-D55E-419B-AF4E-C97C37A0F524}" destId="{386E0085-0CDB-4A5D-BF1D-8F4A19D6DC94}" srcOrd="0" destOrd="0" presId="urn:microsoft.com/office/officeart/2005/8/layout/vList3"/>
    <dgm:cxn modelId="{782F4B63-E4E4-4358-811F-FCD956FBD7A5}" type="presOf" srcId="{499E26CB-6B1C-46F9-BC1A-AEB0B3AA3BA0}" destId="{970BA362-6133-49F5-9E0F-5D67B3114857}" srcOrd="0" destOrd="0" presId="urn:microsoft.com/office/officeart/2005/8/layout/vList3"/>
    <dgm:cxn modelId="{17A22D2E-5C5A-4934-88D0-2DDFDDEFFC6C}" srcId="{7E413C5A-2EA2-48D7-849F-8935CEE7376B}" destId="{9A02D584-E4E6-4E2F-9004-101A518D7024}" srcOrd="1" destOrd="0" parTransId="{1A90578C-FC10-4C4B-A5DB-E5328D3FE834}" sibTransId="{134F6B0C-805C-4525-9D8B-9A0982CB408A}"/>
    <dgm:cxn modelId="{6977D69C-72F6-46CE-97CB-0C00287A0EEE}" srcId="{7E413C5A-2EA2-48D7-849F-8935CEE7376B}" destId="{991BACF7-CE2F-4404-BC3A-15CDCEFFD075}" srcOrd="6" destOrd="0" parTransId="{03FFE9B4-A84A-4ABE-AC5B-6D08B1093AC8}" sibTransId="{5A67D72A-E715-4670-8E39-FA46DA3C8017}"/>
    <dgm:cxn modelId="{8DDC2F09-E317-484B-9107-FD611AC5B8A6}" type="presOf" srcId="{35EE8025-F397-44CA-95C1-10BA43AD1DEE}" destId="{69592FDF-3154-4656-BAAF-7FFA3C9DBD54}" srcOrd="0" destOrd="0" presId="urn:microsoft.com/office/officeart/2005/8/layout/vList3"/>
    <dgm:cxn modelId="{5E3954D4-824F-4EFE-BCB5-DF8958F0AB80}" type="presOf" srcId="{81A12BBE-CD6F-4607-B874-C53C7692B9DA}" destId="{E928269D-0C2E-4634-8113-D9217318A909}" srcOrd="0" destOrd="0" presId="urn:microsoft.com/office/officeart/2005/8/layout/vList3"/>
    <dgm:cxn modelId="{0A9A78BE-B1B1-4ED0-9AB8-A078A8A934DF}" srcId="{7E413C5A-2EA2-48D7-849F-8935CEE7376B}" destId="{47ED4BA5-D55E-419B-AF4E-C97C37A0F524}" srcOrd="5" destOrd="0" parTransId="{22BDF2B1-6969-4D24-A3F1-E32190C1B452}" sibTransId="{529EE5CF-3A3F-4A2F-B87F-91877F081CC5}"/>
    <dgm:cxn modelId="{5833D0A5-673D-4E73-B277-76CAE29CC1D4}" type="presOf" srcId="{991BACF7-CE2F-4404-BC3A-15CDCEFFD075}" destId="{757E3D33-2CA7-4CEF-AA9A-0C0122CD937B}" srcOrd="0" destOrd="0" presId="urn:microsoft.com/office/officeart/2005/8/layout/vList3"/>
    <dgm:cxn modelId="{58BB68C1-650D-4493-8F43-7B97C2D3D102}" srcId="{7E413C5A-2EA2-48D7-849F-8935CEE7376B}" destId="{499E26CB-6B1C-46F9-BC1A-AEB0B3AA3BA0}" srcOrd="4" destOrd="0" parTransId="{DB87002C-EC19-459A-BB3C-12A62C546CA9}" sibTransId="{2735693D-342F-4E04-B3D8-45B3386AA269}"/>
    <dgm:cxn modelId="{087515A0-BED2-491E-AC51-FEB6EDBA6356}" srcId="{7E413C5A-2EA2-48D7-849F-8935CEE7376B}" destId="{35EE8025-F397-44CA-95C1-10BA43AD1DEE}" srcOrd="3" destOrd="0" parTransId="{2DC7DF84-7514-4090-9F13-8823B7719EB0}" sibTransId="{88C8D466-655B-4751-8990-A31D004A4BA0}"/>
    <dgm:cxn modelId="{39E9D5D3-AEB6-4DD7-AAEA-C055E51C6706}" srcId="{7E413C5A-2EA2-48D7-849F-8935CEE7376B}" destId="{6351B18D-76AB-487F-8972-9059661F1407}" srcOrd="0" destOrd="0" parTransId="{AFCE353F-72C4-43DD-98EC-8E8720AEE5B8}" sibTransId="{3B6C2111-2927-4DF9-920B-C4756ADC3BBA}"/>
    <dgm:cxn modelId="{51A7BCC9-2A67-4AD2-9341-7743F022DE14}" srcId="{7E413C5A-2EA2-48D7-849F-8935CEE7376B}" destId="{81A12BBE-CD6F-4607-B874-C53C7692B9DA}" srcOrd="2" destOrd="0" parTransId="{E5F1AC72-6CD6-4BEC-85CB-0EA6540B743B}" sibTransId="{83241B53-E29D-4414-BE68-CE4DDE0E9740}"/>
    <dgm:cxn modelId="{BD747DE7-76FC-4704-A6DE-F1A25FF42C7A}" type="presOf" srcId="{6351B18D-76AB-487F-8972-9059661F1407}" destId="{2A8B2473-3639-4F2E-BE86-B8BD979FC0E1}" srcOrd="0" destOrd="0" presId="urn:microsoft.com/office/officeart/2005/8/layout/vList3"/>
    <dgm:cxn modelId="{9551506D-9984-4132-A379-4F461CB01ED2}" type="presOf" srcId="{7E413C5A-2EA2-48D7-849F-8935CEE7376B}" destId="{3846C7F3-4DD6-4B62-8154-6DF61A2440FE}" srcOrd="0" destOrd="0" presId="urn:microsoft.com/office/officeart/2005/8/layout/vList3"/>
    <dgm:cxn modelId="{136D6D0A-9228-4276-B32C-E6E34691075C}" type="presParOf" srcId="{3846C7F3-4DD6-4B62-8154-6DF61A2440FE}" destId="{C1E4779F-D46D-4F58-A929-C29198FC35D6}" srcOrd="0" destOrd="0" presId="urn:microsoft.com/office/officeart/2005/8/layout/vList3"/>
    <dgm:cxn modelId="{DD59C3C2-BAE3-4809-8F74-79E2852EB02D}" type="presParOf" srcId="{C1E4779F-D46D-4F58-A929-C29198FC35D6}" destId="{981131E6-093F-477A-BDB5-7B670D8A4E67}" srcOrd="0" destOrd="0" presId="urn:microsoft.com/office/officeart/2005/8/layout/vList3"/>
    <dgm:cxn modelId="{D305302F-ED11-44FD-8F3D-710709538446}" type="presParOf" srcId="{C1E4779F-D46D-4F58-A929-C29198FC35D6}" destId="{2A8B2473-3639-4F2E-BE86-B8BD979FC0E1}" srcOrd="1" destOrd="0" presId="urn:microsoft.com/office/officeart/2005/8/layout/vList3"/>
    <dgm:cxn modelId="{3A67645A-A72C-4479-89C2-EC4FB68598F3}" type="presParOf" srcId="{3846C7F3-4DD6-4B62-8154-6DF61A2440FE}" destId="{A8967E55-B804-4274-8718-8EAB0440250A}" srcOrd="1" destOrd="0" presId="urn:microsoft.com/office/officeart/2005/8/layout/vList3"/>
    <dgm:cxn modelId="{94735DC1-5CEE-480D-BBEE-62B3C0160251}" type="presParOf" srcId="{3846C7F3-4DD6-4B62-8154-6DF61A2440FE}" destId="{BF9A91E2-01C3-4BB7-A0CA-62811A335F27}" srcOrd="2" destOrd="0" presId="urn:microsoft.com/office/officeart/2005/8/layout/vList3"/>
    <dgm:cxn modelId="{3303967F-1234-489A-84AD-833D3BCFC859}" type="presParOf" srcId="{BF9A91E2-01C3-4BB7-A0CA-62811A335F27}" destId="{9844DA38-E2C2-47FC-84BC-816CB29624D1}" srcOrd="0" destOrd="0" presId="urn:microsoft.com/office/officeart/2005/8/layout/vList3"/>
    <dgm:cxn modelId="{529C6CBD-44CE-4230-B78B-5C5D83EEBA9F}" type="presParOf" srcId="{BF9A91E2-01C3-4BB7-A0CA-62811A335F27}" destId="{8D6FD12F-4EA9-46B2-9552-913D4BC3E098}" srcOrd="1" destOrd="0" presId="urn:microsoft.com/office/officeart/2005/8/layout/vList3"/>
    <dgm:cxn modelId="{AB457A20-2067-424E-AAD2-21AF4A012EC1}" type="presParOf" srcId="{3846C7F3-4DD6-4B62-8154-6DF61A2440FE}" destId="{8EB289F0-4EDA-4881-A002-7FC4FDE8C92F}" srcOrd="3" destOrd="0" presId="urn:microsoft.com/office/officeart/2005/8/layout/vList3"/>
    <dgm:cxn modelId="{A9D3B754-2EE3-4D4F-BB3B-5BF353E6404B}" type="presParOf" srcId="{3846C7F3-4DD6-4B62-8154-6DF61A2440FE}" destId="{8A3A1BC3-77B2-4881-83BD-B380EA6C3EE2}" srcOrd="4" destOrd="0" presId="urn:microsoft.com/office/officeart/2005/8/layout/vList3"/>
    <dgm:cxn modelId="{4A4AD7F4-C690-4306-9C01-726D53D7D079}" type="presParOf" srcId="{8A3A1BC3-77B2-4881-83BD-B380EA6C3EE2}" destId="{12FB3D96-32CE-48C4-89D7-58F03E8F5644}" srcOrd="0" destOrd="0" presId="urn:microsoft.com/office/officeart/2005/8/layout/vList3"/>
    <dgm:cxn modelId="{90C4A9EB-62BC-4E8A-BD3F-B074B0C63DDD}" type="presParOf" srcId="{8A3A1BC3-77B2-4881-83BD-B380EA6C3EE2}" destId="{E928269D-0C2E-4634-8113-D9217318A909}" srcOrd="1" destOrd="0" presId="urn:microsoft.com/office/officeart/2005/8/layout/vList3"/>
    <dgm:cxn modelId="{A3D9F9FD-F6CA-4DF6-B42E-AF7A993CD8A2}" type="presParOf" srcId="{3846C7F3-4DD6-4B62-8154-6DF61A2440FE}" destId="{B2AF5DC8-1300-4CAB-A958-8D1592F44F56}" srcOrd="5" destOrd="0" presId="urn:microsoft.com/office/officeart/2005/8/layout/vList3"/>
    <dgm:cxn modelId="{94C83AD6-2917-486D-8495-EA61CD8B0D2C}" type="presParOf" srcId="{3846C7F3-4DD6-4B62-8154-6DF61A2440FE}" destId="{4B5C71A7-8819-47D6-BA7F-CEA8CD360F6D}" srcOrd="6" destOrd="0" presId="urn:microsoft.com/office/officeart/2005/8/layout/vList3"/>
    <dgm:cxn modelId="{28CAD79F-8B35-4D5C-8ED0-EB1C5F106A08}" type="presParOf" srcId="{4B5C71A7-8819-47D6-BA7F-CEA8CD360F6D}" destId="{728FB8BD-2AE7-44BD-82C6-F78A96337882}" srcOrd="0" destOrd="0" presId="urn:microsoft.com/office/officeart/2005/8/layout/vList3"/>
    <dgm:cxn modelId="{1BEF1F6F-2A11-4F2D-85F5-9C4A295B2BCE}" type="presParOf" srcId="{4B5C71A7-8819-47D6-BA7F-CEA8CD360F6D}" destId="{69592FDF-3154-4656-BAAF-7FFA3C9DBD54}" srcOrd="1" destOrd="0" presId="urn:microsoft.com/office/officeart/2005/8/layout/vList3"/>
    <dgm:cxn modelId="{5975F631-5690-4A6A-A6B1-9FAE67E044F6}" type="presParOf" srcId="{3846C7F3-4DD6-4B62-8154-6DF61A2440FE}" destId="{7E5DF788-651A-4ECA-9A43-B535A6F8EDCD}" srcOrd="7" destOrd="0" presId="urn:microsoft.com/office/officeart/2005/8/layout/vList3"/>
    <dgm:cxn modelId="{8DC5FBCF-C315-47B0-874A-156B16EBC256}" type="presParOf" srcId="{3846C7F3-4DD6-4B62-8154-6DF61A2440FE}" destId="{2525FABD-657D-4E1E-AFB9-80C26325AA51}" srcOrd="8" destOrd="0" presId="urn:microsoft.com/office/officeart/2005/8/layout/vList3"/>
    <dgm:cxn modelId="{D3837D20-7BE9-46DD-863C-5B31339139EE}" type="presParOf" srcId="{2525FABD-657D-4E1E-AFB9-80C26325AA51}" destId="{67120728-61E4-4046-A0A7-6CE1C1968937}" srcOrd="0" destOrd="0" presId="urn:microsoft.com/office/officeart/2005/8/layout/vList3"/>
    <dgm:cxn modelId="{06A2DE4C-52FA-49BB-9DF4-D2736ACEF574}" type="presParOf" srcId="{2525FABD-657D-4E1E-AFB9-80C26325AA51}" destId="{970BA362-6133-49F5-9E0F-5D67B3114857}" srcOrd="1" destOrd="0" presId="urn:microsoft.com/office/officeart/2005/8/layout/vList3"/>
    <dgm:cxn modelId="{80FF0426-A88B-4DE7-82A2-CE51D8157FFF}" type="presParOf" srcId="{3846C7F3-4DD6-4B62-8154-6DF61A2440FE}" destId="{25A3703D-14AA-4D0B-A563-9795A014BB50}" srcOrd="9" destOrd="0" presId="urn:microsoft.com/office/officeart/2005/8/layout/vList3"/>
    <dgm:cxn modelId="{230C9655-107D-4427-BD4D-1E546BADCACC}" type="presParOf" srcId="{3846C7F3-4DD6-4B62-8154-6DF61A2440FE}" destId="{6D142AE1-49F2-4F2A-A232-49C212554D98}" srcOrd="10" destOrd="0" presId="urn:microsoft.com/office/officeart/2005/8/layout/vList3"/>
    <dgm:cxn modelId="{45EC6FD3-4FC9-48ED-A9BD-D8527C57752E}" type="presParOf" srcId="{6D142AE1-49F2-4F2A-A232-49C212554D98}" destId="{ECC7B959-4C43-4A8C-982A-23902C0636BB}" srcOrd="0" destOrd="0" presId="urn:microsoft.com/office/officeart/2005/8/layout/vList3"/>
    <dgm:cxn modelId="{4D7B9270-7264-426E-8BAE-33175087986A}" type="presParOf" srcId="{6D142AE1-49F2-4F2A-A232-49C212554D98}" destId="{386E0085-0CDB-4A5D-BF1D-8F4A19D6DC94}" srcOrd="1" destOrd="0" presId="urn:microsoft.com/office/officeart/2005/8/layout/vList3"/>
    <dgm:cxn modelId="{896CEE0A-2EF9-43A8-9DBD-FE56BD7CADF2}" type="presParOf" srcId="{3846C7F3-4DD6-4B62-8154-6DF61A2440FE}" destId="{06FBCC80-9BE3-4BF1-BA66-6E8A10879571}" srcOrd="11" destOrd="0" presId="urn:microsoft.com/office/officeart/2005/8/layout/vList3"/>
    <dgm:cxn modelId="{BDEC9034-EE1D-4B99-B375-0116DF547188}" type="presParOf" srcId="{3846C7F3-4DD6-4B62-8154-6DF61A2440FE}" destId="{8598E026-BCDE-48F1-A875-D978762D4FFD}" srcOrd="12" destOrd="0" presId="urn:microsoft.com/office/officeart/2005/8/layout/vList3"/>
    <dgm:cxn modelId="{DA0AAD52-7AEB-484C-92EA-5412BD245387}" type="presParOf" srcId="{8598E026-BCDE-48F1-A875-D978762D4FFD}" destId="{5EAF4EA4-590C-471B-A305-40D6C6472FED}" srcOrd="0" destOrd="0" presId="urn:microsoft.com/office/officeart/2005/8/layout/vList3"/>
    <dgm:cxn modelId="{B41B38D6-00F6-4506-B170-4589F7D568C0}" type="presParOf" srcId="{8598E026-BCDE-48F1-A875-D978762D4FFD}" destId="{757E3D33-2CA7-4CEF-AA9A-0C0122CD937B}"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8B2473-3639-4F2E-BE86-B8BD979FC0E1}">
      <dsp:nvSpPr>
        <dsp:cNvPr id="0" name=""/>
        <dsp:cNvSpPr/>
      </dsp:nvSpPr>
      <dsp:spPr>
        <a:xfrm rot="10800000">
          <a:off x="721686" y="2458"/>
          <a:ext cx="7029145" cy="60078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tx1"/>
              </a:solidFill>
            </a:rPr>
            <a:t>Pelaporan korporat (</a:t>
          </a:r>
          <a:r>
            <a:rPr lang="id-ID" sz="1400" b="1" i="1" kern="1200" dirty="0" smtClean="0">
              <a:solidFill>
                <a:schemeClr val="tx1"/>
              </a:solidFill>
            </a:rPr>
            <a:t>corporate reporting)</a:t>
          </a:r>
          <a:endParaRPr lang="id-ID" sz="1400" b="1" kern="1200" dirty="0">
            <a:solidFill>
              <a:schemeClr val="tx1"/>
            </a:solidFill>
          </a:endParaRPr>
        </a:p>
      </dsp:txBody>
      <dsp:txXfrm rot="10800000">
        <a:off x="721686" y="2458"/>
        <a:ext cx="7029145" cy="600781"/>
      </dsp:txXfrm>
    </dsp:sp>
    <dsp:sp modelId="{981131E6-093F-477A-BDB5-7B670D8A4E67}">
      <dsp:nvSpPr>
        <dsp:cNvPr id="0" name=""/>
        <dsp:cNvSpPr/>
      </dsp:nvSpPr>
      <dsp:spPr>
        <a:xfrm>
          <a:off x="471462" y="2458"/>
          <a:ext cx="749522" cy="600781"/>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FD12F-4EA9-46B2-9552-913D4BC3E098}">
      <dsp:nvSpPr>
        <dsp:cNvPr id="0" name=""/>
        <dsp:cNvSpPr/>
      </dsp:nvSpPr>
      <dsp:spPr>
        <a:xfrm rot="10800000">
          <a:off x="721686" y="782577"/>
          <a:ext cx="7029145" cy="60078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tx1"/>
              </a:solidFill>
            </a:rPr>
            <a:t>Manajemen stratejik dan kepemimpinan (</a:t>
          </a:r>
          <a:r>
            <a:rPr lang="id-ID" sz="1400" b="1" i="1" kern="1200" dirty="0" smtClean="0">
              <a:solidFill>
                <a:schemeClr val="tx1"/>
              </a:solidFill>
            </a:rPr>
            <a:t>strategic management and leadership</a:t>
          </a:r>
          <a:r>
            <a:rPr lang="id-ID" sz="1400" b="1" kern="1200" dirty="0" smtClean="0">
              <a:solidFill>
                <a:schemeClr val="tx1"/>
              </a:solidFill>
            </a:rPr>
            <a:t>)</a:t>
          </a:r>
          <a:endParaRPr lang="id-ID" sz="1400" b="1" kern="1200" dirty="0">
            <a:solidFill>
              <a:schemeClr val="tx1"/>
            </a:solidFill>
          </a:endParaRPr>
        </a:p>
      </dsp:txBody>
      <dsp:txXfrm rot="10800000">
        <a:off x="721686" y="782577"/>
        <a:ext cx="7029145" cy="600781"/>
      </dsp:txXfrm>
    </dsp:sp>
    <dsp:sp modelId="{9844DA38-E2C2-47FC-84BC-816CB29624D1}">
      <dsp:nvSpPr>
        <dsp:cNvPr id="0" name=""/>
        <dsp:cNvSpPr/>
      </dsp:nvSpPr>
      <dsp:spPr>
        <a:xfrm>
          <a:off x="471462" y="782577"/>
          <a:ext cx="749522" cy="600781"/>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8269D-0C2E-4634-8113-D9217318A909}">
      <dsp:nvSpPr>
        <dsp:cNvPr id="0" name=""/>
        <dsp:cNvSpPr/>
      </dsp:nvSpPr>
      <dsp:spPr>
        <a:xfrm rot="10800000">
          <a:off x="721686" y="1562696"/>
          <a:ext cx="7029145" cy="60078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a:t>
          </a:r>
          <a:r>
            <a:rPr lang="id-ID" sz="1400" b="1" kern="1200" dirty="0" smtClean="0">
              <a:solidFill>
                <a:schemeClr val="tx1"/>
              </a:solidFill>
            </a:rPr>
            <a:t>tika </a:t>
          </a:r>
          <a:r>
            <a:rPr lang="en-US" sz="1400" b="1" kern="1200" dirty="0" err="1" smtClean="0">
              <a:solidFill>
                <a:schemeClr val="tx1"/>
              </a:solidFill>
            </a:rPr>
            <a:t>Profesi</a:t>
          </a:r>
          <a:r>
            <a:rPr lang="en-US" sz="1400" b="1" kern="1200" dirty="0" smtClean="0">
              <a:solidFill>
                <a:schemeClr val="tx1"/>
              </a:solidFill>
            </a:rPr>
            <a:t> </a:t>
          </a:r>
          <a:r>
            <a:rPr lang="en-US" sz="1400" b="1" kern="1200" dirty="0" err="1" smtClean="0">
              <a:solidFill>
                <a:schemeClr val="tx1"/>
              </a:solidFill>
            </a:rPr>
            <a:t>dan</a:t>
          </a:r>
          <a:r>
            <a:rPr lang="en-US" sz="1400" b="1" kern="1200" dirty="0" smtClean="0">
              <a:solidFill>
                <a:schemeClr val="tx1"/>
              </a:solidFill>
            </a:rPr>
            <a:t> Tata </a:t>
          </a:r>
          <a:r>
            <a:rPr lang="en-US" sz="1400" b="1" kern="1200" dirty="0" err="1" smtClean="0">
              <a:solidFill>
                <a:schemeClr val="tx1"/>
              </a:solidFill>
            </a:rPr>
            <a:t>Kelola</a:t>
          </a:r>
          <a:r>
            <a:rPr lang="en-US" sz="1400" b="1" kern="1200" dirty="0" smtClean="0">
              <a:solidFill>
                <a:schemeClr val="tx1"/>
              </a:solidFill>
            </a:rPr>
            <a:t> </a:t>
          </a:r>
          <a:r>
            <a:rPr lang="en-US" sz="1400" b="1" kern="1200" dirty="0" err="1" smtClean="0">
              <a:solidFill>
                <a:schemeClr val="tx1"/>
              </a:solidFill>
            </a:rPr>
            <a:t>Korporat</a:t>
          </a:r>
          <a:r>
            <a:rPr lang="en-US" sz="1400" b="1" kern="1200" dirty="0" smtClean="0">
              <a:solidFill>
                <a:schemeClr val="tx1"/>
              </a:solidFill>
            </a:rPr>
            <a:t> </a:t>
          </a:r>
          <a:r>
            <a:rPr lang="id-ID" sz="1400" b="1" kern="1200" dirty="0" smtClean="0">
              <a:solidFill>
                <a:schemeClr val="tx1"/>
              </a:solidFill>
            </a:rPr>
            <a:t>(</a:t>
          </a:r>
          <a:r>
            <a:rPr lang="id-ID" sz="1400" b="1" i="1" kern="1200" dirty="0" smtClean="0">
              <a:solidFill>
                <a:schemeClr val="tx1"/>
              </a:solidFill>
            </a:rPr>
            <a:t>ethic</a:t>
          </a:r>
          <a:r>
            <a:rPr lang="en-US" sz="1400" b="1" i="1" kern="1200" dirty="0" smtClean="0">
              <a:solidFill>
                <a:schemeClr val="tx1"/>
              </a:solidFill>
            </a:rPr>
            <a:t> and  corporate governance</a:t>
          </a:r>
          <a:r>
            <a:rPr lang="id-ID" sz="1400" b="1" kern="1200" dirty="0" smtClean="0">
              <a:solidFill>
                <a:schemeClr val="tx1"/>
              </a:solidFill>
            </a:rPr>
            <a:t>)</a:t>
          </a:r>
          <a:endParaRPr lang="id-ID" sz="1400" b="1" kern="1200" dirty="0">
            <a:solidFill>
              <a:schemeClr val="tx1"/>
            </a:solidFill>
          </a:endParaRPr>
        </a:p>
      </dsp:txBody>
      <dsp:txXfrm rot="10800000">
        <a:off x="721686" y="1562696"/>
        <a:ext cx="7029145" cy="600781"/>
      </dsp:txXfrm>
    </dsp:sp>
    <dsp:sp modelId="{12FB3D96-32CE-48C4-89D7-58F03E8F5644}">
      <dsp:nvSpPr>
        <dsp:cNvPr id="0" name=""/>
        <dsp:cNvSpPr/>
      </dsp:nvSpPr>
      <dsp:spPr>
        <a:xfrm>
          <a:off x="471462" y="1562696"/>
          <a:ext cx="749522" cy="600781"/>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92FDF-3154-4656-BAAF-7FFA3C9DBD54}">
      <dsp:nvSpPr>
        <dsp:cNvPr id="0" name=""/>
        <dsp:cNvSpPr/>
      </dsp:nvSpPr>
      <dsp:spPr>
        <a:xfrm rot="10800000">
          <a:off x="721686" y="2342815"/>
          <a:ext cx="7029145" cy="6007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tx1"/>
              </a:solidFill>
            </a:rPr>
            <a:t>Akuntansi manajemen lanjutan (</a:t>
          </a:r>
          <a:r>
            <a:rPr lang="id-ID" sz="1400" b="1" i="1" kern="1200" dirty="0" smtClean="0">
              <a:solidFill>
                <a:schemeClr val="tx1"/>
              </a:solidFill>
            </a:rPr>
            <a:t>advanced management accounting</a:t>
          </a:r>
          <a:r>
            <a:rPr lang="id-ID" sz="1400" b="1" kern="1200" dirty="0" smtClean="0">
              <a:solidFill>
                <a:schemeClr val="tx1"/>
              </a:solidFill>
            </a:rPr>
            <a:t>)</a:t>
          </a:r>
          <a:endParaRPr lang="id-ID" sz="1400" b="1" kern="1200" dirty="0">
            <a:solidFill>
              <a:schemeClr val="tx1"/>
            </a:solidFill>
          </a:endParaRPr>
        </a:p>
      </dsp:txBody>
      <dsp:txXfrm rot="10800000">
        <a:off x="721686" y="2342815"/>
        <a:ext cx="7029145" cy="600781"/>
      </dsp:txXfrm>
    </dsp:sp>
    <dsp:sp modelId="{728FB8BD-2AE7-44BD-82C6-F78A96337882}">
      <dsp:nvSpPr>
        <dsp:cNvPr id="0" name=""/>
        <dsp:cNvSpPr/>
      </dsp:nvSpPr>
      <dsp:spPr>
        <a:xfrm>
          <a:off x="471462" y="2342815"/>
          <a:ext cx="749522" cy="600781"/>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BA362-6133-49F5-9E0F-5D67B3114857}">
      <dsp:nvSpPr>
        <dsp:cNvPr id="0" name=""/>
        <dsp:cNvSpPr/>
      </dsp:nvSpPr>
      <dsp:spPr>
        <a:xfrm rot="10800000">
          <a:off x="721686" y="3122934"/>
          <a:ext cx="7029145" cy="600781"/>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tx1"/>
              </a:solidFill>
            </a:rPr>
            <a:t>Manajemen perpajakan (t</a:t>
          </a:r>
          <a:r>
            <a:rPr lang="id-ID" sz="1400" b="1" i="1" kern="1200" dirty="0" smtClean="0">
              <a:solidFill>
                <a:schemeClr val="tx1"/>
              </a:solidFill>
            </a:rPr>
            <a:t>axation management</a:t>
          </a:r>
          <a:r>
            <a:rPr lang="id-ID" sz="1400" b="1" kern="1200" dirty="0" smtClean="0">
              <a:solidFill>
                <a:schemeClr val="tx1"/>
              </a:solidFill>
            </a:rPr>
            <a:t>)</a:t>
          </a:r>
          <a:endParaRPr lang="id-ID" sz="1400" b="1" kern="1200" dirty="0">
            <a:solidFill>
              <a:schemeClr val="tx1"/>
            </a:solidFill>
          </a:endParaRPr>
        </a:p>
      </dsp:txBody>
      <dsp:txXfrm rot="10800000">
        <a:off x="721686" y="3122934"/>
        <a:ext cx="7029145" cy="600781"/>
      </dsp:txXfrm>
    </dsp:sp>
    <dsp:sp modelId="{67120728-61E4-4046-A0A7-6CE1C1968937}">
      <dsp:nvSpPr>
        <dsp:cNvPr id="0" name=""/>
        <dsp:cNvSpPr/>
      </dsp:nvSpPr>
      <dsp:spPr>
        <a:xfrm>
          <a:off x="471462" y="3122934"/>
          <a:ext cx="749522" cy="600781"/>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E0085-0CDB-4A5D-BF1D-8F4A19D6DC94}">
      <dsp:nvSpPr>
        <dsp:cNvPr id="0" name=""/>
        <dsp:cNvSpPr/>
      </dsp:nvSpPr>
      <dsp:spPr>
        <a:xfrm rot="10800000">
          <a:off x="721686" y="3903053"/>
          <a:ext cx="7029145" cy="60078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tx1"/>
              </a:solidFill>
            </a:rPr>
            <a:t>Manajemen keuangan lanjutan (</a:t>
          </a:r>
          <a:r>
            <a:rPr lang="id-ID" sz="1400" b="1" i="1" kern="1200" dirty="0" smtClean="0">
              <a:solidFill>
                <a:schemeClr val="tx1"/>
              </a:solidFill>
            </a:rPr>
            <a:t>advanced financial management</a:t>
          </a:r>
          <a:r>
            <a:rPr lang="id-ID" sz="1400" b="1" kern="1200" dirty="0" smtClean="0">
              <a:solidFill>
                <a:schemeClr val="tx1"/>
              </a:solidFill>
            </a:rPr>
            <a:t>)</a:t>
          </a:r>
          <a:endParaRPr lang="id-ID" sz="1400" b="1" kern="1200" dirty="0">
            <a:solidFill>
              <a:schemeClr val="tx1"/>
            </a:solidFill>
          </a:endParaRPr>
        </a:p>
      </dsp:txBody>
      <dsp:txXfrm rot="10800000">
        <a:off x="721686" y="3903053"/>
        <a:ext cx="7029145" cy="600781"/>
      </dsp:txXfrm>
    </dsp:sp>
    <dsp:sp modelId="{ECC7B959-4C43-4A8C-982A-23902C0636BB}">
      <dsp:nvSpPr>
        <dsp:cNvPr id="0" name=""/>
        <dsp:cNvSpPr/>
      </dsp:nvSpPr>
      <dsp:spPr>
        <a:xfrm>
          <a:off x="471462" y="3903053"/>
          <a:ext cx="749522" cy="600781"/>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E3D33-2CA7-4CEF-AA9A-0C0122CD937B}">
      <dsp:nvSpPr>
        <dsp:cNvPr id="0" name=""/>
        <dsp:cNvSpPr/>
      </dsp:nvSpPr>
      <dsp:spPr>
        <a:xfrm rot="10800000">
          <a:off x="721686" y="4683172"/>
          <a:ext cx="7029145" cy="60078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28" tIns="53340" rIns="99568" bIns="5334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tx1"/>
              </a:solidFill>
            </a:rPr>
            <a:t>Sistem informasi dan pengendalian intern (</a:t>
          </a:r>
          <a:r>
            <a:rPr lang="id-ID" sz="1400" b="1" i="1" kern="1200" dirty="0" smtClean="0">
              <a:solidFill>
                <a:schemeClr val="tx1"/>
              </a:solidFill>
            </a:rPr>
            <a:t>information system and internal control)</a:t>
          </a:r>
          <a:endParaRPr lang="id-ID" sz="1400" b="1" kern="1200" dirty="0">
            <a:solidFill>
              <a:schemeClr val="tx1"/>
            </a:solidFill>
          </a:endParaRPr>
        </a:p>
      </dsp:txBody>
      <dsp:txXfrm rot="10800000">
        <a:off x="721686" y="4683172"/>
        <a:ext cx="7029145" cy="600781"/>
      </dsp:txXfrm>
    </dsp:sp>
    <dsp:sp modelId="{5EAF4EA4-590C-471B-A305-40D6C6472FED}">
      <dsp:nvSpPr>
        <dsp:cNvPr id="0" name=""/>
        <dsp:cNvSpPr/>
      </dsp:nvSpPr>
      <dsp:spPr>
        <a:xfrm>
          <a:off x="471462" y="4683172"/>
          <a:ext cx="749522" cy="600781"/>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dirty="0"/>
          </a:p>
        </p:txBody>
      </p:sp>
      <p:pic>
        <p:nvPicPr>
          <p:cNvPr id="3074" name="Picture 1" descr="Ikatan-Akuntansi-Indonesia.jpg"/>
          <p:cNvPicPr>
            <a:picLocks noChangeAspect="1" noChangeArrowheads="1"/>
          </p:cNvPicPr>
          <p:nvPr/>
        </p:nvPicPr>
        <p:blipFill>
          <a:blip r:embed="rId2" cstate="print"/>
          <a:srcRect/>
          <a:stretch>
            <a:fillRect/>
          </a:stretch>
        </p:blipFill>
        <p:spPr bwMode="auto">
          <a:xfrm>
            <a:off x="0" y="0"/>
            <a:ext cx="606531" cy="669961"/>
          </a:xfrm>
          <a:prstGeom prst="rect">
            <a:avLst/>
          </a:prstGeom>
          <a:noFill/>
        </p:spPr>
      </p:pic>
      <p:pic>
        <p:nvPicPr>
          <p:cNvPr id="3075" name="Picture 3" descr="Logo_Universitas_Gadjah_Mada.gif"/>
          <p:cNvPicPr>
            <a:picLocks noChangeAspect="1" noChangeArrowheads="1"/>
          </p:cNvPicPr>
          <p:nvPr/>
        </p:nvPicPr>
        <p:blipFill>
          <a:blip r:embed="rId3" cstate="print"/>
          <a:srcRect/>
          <a:stretch>
            <a:fillRect/>
          </a:stretch>
        </p:blipFill>
        <p:spPr bwMode="auto">
          <a:xfrm>
            <a:off x="6129232" y="0"/>
            <a:ext cx="606531" cy="669961"/>
          </a:xfrm>
          <a:prstGeom prst="rect">
            <a:avLst/>
          </a:prstGeom>
          <a:noFill/>
        </p:spPr>
      </p:pic>
      <p:sp>
        <p:nvSpPr>
          <p:cNvPr id="3076" name="Rectangle 4"/>
          <p:cNvSpPr>
            <a:spLocks noChangeArrowheads="1"/>
          </p:cNvSpPr>
          <p:nvPr/>
        </p:nvSpPr>
        <p:spPr bwMode="auto">
          <a:xfrm>
            <a:off x="0" y="108237"/>
            <a:ext cx="203132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80164"/>
            <a:ext cx="673576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77825" algn="l"/>
                <a:tab pos="2865438" algn="ctr"/>
              </a:tabLst>
            </a:pPr>
            <a:r>
              <a:rPr kumimoji="0" lang="id-ID"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WORKSHOP PERUBAHAN SILABUS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77825" algn="l"/>
                <a:tab pos="2865438" algn="ctr"/>
              </a:tabLst>
            </a:pPr>
            <a:r>
              <a:rPr kumimoji="0" lang="id-ID"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PENDIDIKAN PROFESI AKUNTANSI (PPAk) 2013</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77825" algn="l"/>
                <a:tab pos="2865438" algn="ct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DACF8F6-3B10-4B34-AD4C-630619505FE6}" type="datetimeFigureOut">
              <a:rPr lang="en-US" smtClean="0"/>
              <a:t>11/18/2013</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1EE49C8-92EB-4544-8E6F-C484BDA289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EE49C8-92EB-4544-8E6F-C484BDA289D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38828350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24335177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832123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3124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42611237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341582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2012866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11292478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18087619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1083179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25616041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D0F82-CEB2-4DA4-B362-E200D8358E59}" type="datetimeFigureOut">
              <a:rPr lang="id-ID" smtClean="0"/>
              <a:pPr/>
              <a:t>18/11/2013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31C4FB-D61F-411D-9D0A-E98A4CEA0FBD}" type="slidenum">
              <a:rPr lang="id-ID" smtClean="0"/>
              <a:pPr/>
              <a:t>‹#›</a:t>
            </a:fld>
            <a:endParaRPr lang="id-ID"/>
          </a:p>
        </p:txBody>
      </p:sp>
    </p:spTree>
    <p:extLst>
      <p:ext uri="{BB962C8B-B14F-4D97-AF65-F5344CB8AC3E}">
        <p14:creationId xmlns="" xmlns:p14="http://schemas.microsoft.com/office/powerpoint/2010/main" val="2223602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D0F82-CEB2-4DA4-B362-E200D8358E59}" type="datetimeFigureOut">
              <a:rPr lang="id-ID" smtClean="0"/>
              <a:pPr/>
              <a:t>18/11/2013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C4FB-D61F-411D-9D0A-E98A4CEA0FBD}" type="slidenum">
              <a:rPr lang="id-ID" smtClean="0"/>
              <a:pPr/>
              <a:t>‹#›</a:t>
            </a:fld>
            <a:endParaRPr lang="id-ID"/>
          </a:p>
        </p:txBody>
      </p:sp>
      <p:pic>
        <p:nvPicPr>
          <p:cNvPr id="8" name="Picture 7"/>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5638800" y="152400"/>
            <a:ext cx="3244800" cy="641775"/>
          </a:xfrm>
          <a:prstGeom prst="rect">
            <a:avLst/>
          </a:prstGeom>
        </p:spPr>
      </p:pic>
      <p:pic>
        <p:nvPicPr>
          <p:cNvPr id="12" name="Content Placeholder 4" descr="header.jpg"/>
          <p:cNvPicPr>
            <a:picLocks noChangeAspect="1"/>
          </p:cNvPicPr>
          <p:nvPr/>
        </p:nvPicPr>
        <p:blipFill>
          <a:blip r:embed="rId15" cstate="print"/>
          <a:stretch>
            <a:fillRect/>
          </a:stretch>
        </p:blipFill>
        <p:spPr>
          <a:xfrm>
            <a:off x="3516" y="5867400"/>
            <a:ext cx="9140484" cy="1029684"/>
          </a:xfrm>
          <a:prstGeom prst="rect">
            <a:avLst/>
          </a:prstGeom>
        </p:spPr>
      </p:pic>
    </p:spTree>
    <p:extLst>
      <p:ext uri="{BB962C8B-B14F-4D97-AF65-F5344CB8AC3E}">
        <p14:creationId xmlns="" xmlns:p14="http://schemas.microsoft.com/office/powerpoint/2010/main" val="2612038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500174"/>
            <a:ext cx="7772400" cy="1470025"/>
          </a:xfrm>
        </p:spPr>
        <p:txBody>
          <a:bodyPr>
            <a:normAutofit/>
          </a:bodyPr>
          <a:lstStyle/>
          <a:p>
            <a:r>
              <a:rPr lang="id-ID" sz="8800" b="1" dirty="0" smtClean="0"/>
              <a:t>WORKSHOP</a:t>
            </a:r>
            <a:endParaRPr lang="id-ID" sz="8800" b="1" dirty="0"/>
          </a:p>
        </p:txBody>
      </p:sp>
      <p:sp>
        <p:nvSpPr>
          <p:cNvPr id="3" name="Subtitle 2"/>
          <p:cNvSpPr>
            <a:spLocks noGrp="1"/>
          </p:cNvSpPr>
          <p:nvPr>
            <p:ph type="subTitle" idx="1"/>
          </p:nvPr>
        </p:nvSpPr>
        <p:spPr>
          <a:xfrm>
            <a:off x="1357290" y="3071810"/>
            <a:ext cx="6400800" cy="828684"/>
          </a:xfrm>
        </p:spPr>
        <p:txBody>
          <a:bodyPr/>
          <a:lstStyle/>
          <a:p>
            <a:r>
              <a:rPr lang="id-ID" b="1" dirty="0" smtClean="0"/>
              <a:t>PERUBAHAN SILABUS PPAK 2013</a:t>
            </a:r>
            <a:endParaRPr lang="id-ID" b="1" dirty="0"/>
          </a:p>
        </p:txBody>
      </p:sp>
      <p:sp>
        <p:nvSpPr>
          <p:cNvPr id="4" name="Rectangle 3"/>
          <p:cNvSpPr/>
          <p:nvPr/>
        </p:nvSpPr>
        <p:spPr>
          <a:xfrm>
            <a:off x="5429256" y="4929198"/>
            <a:ext cx="3214678"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Yogyakarta, 19 Nopember 2013 </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r>
              <a:rPr lang="id-ID" b="1" dirty="0" smtClean="0"/>
              <a:t>Kompetensi Khusus CA</a:t>
            </a:r>
            <a:endParaRPr lang="id-ID" b="1" dirty="0"/>
          </a:p>
        </p:txBody>
      </p:sp>
      <p:sp>
        <p:nvSpPr>
          <p:cNvPr id="3" name="Content Placeholder 2"/>
          <p:cNvSpPr>
            <a:spLocks noGrp="1"/>
          </p:cNvSpPr>
          <p:nvPr>
            <p:ph idx="1"/>
          </p:nvPr>
        </p:nvSpPr>
        <p:spPr>
          <a:xfrm>
            <a:off x="500034" y="2143116"/>
            <a:ext cx="8186766" cy="4214842"/>
          </a:xfrm>
        </p:spPr>
        <p:txBody>
          <a:bodyPr>
            <a:noAutofit/>
          </a:bodyPr>
          <a:lstStyle/>
          <a:p>
            <a:pPr lvl="0" algn="just">
              <a:buFont typeface="+mj-lt"/>
              <a:buAutoNum type="arabicPeriod" startAt="6"/>
            </a:pPr>
            <a:r>
              <a:rPr lang="id-ID" sz="1600" dirty="0" smtClean="0"/>
              <a:t>CA memiliki kemampuan untuk menetapkan kebijakan dan pengelolaan perpajakan yang taat pada aturan perpajakan dan optimal bagi perusahaan dalam lingkup global.</a:t>
            </a:r>
          </a:p>
          <a:p>
            <a:pPr lvl="0" algn="just">
              <a:buFont typeface="+mj-lt"/>
              <a:buAutoNum type="arabicPeriod" startAt="6"/>
            </a:pPr>
            <a:r>
              <a:rPr lang="id-ID" sz="1600" dirty="0" smtClean="0"/>
              <a:t>CA dapat mengevaluasi praktik–praktik akuntansi manajemengunameningkatkan nilai organisasi.</a:t>
            </a:r>
          </a:p>
          <a:p>
            <a:pPr lvl="0" algn="just">
              <a:buFont typeface="+mj-lt"/>
              <a:buAutoNum type="arabicPeriod" startAt="6"/>
            </a:pPr>
            <a:r>
              <a:rPr lang="id-ID" sz="1600" dirty="0" smtClean="0"/>
              <a:t>CA dapat mengevaluasi keputusan strategis keuangan perusahaan.</a:t>
            </a:r>
          </a:p>
          <a:p>
            <a:pPr lvl="0" algn="just">
              <a:buFont typeface="+mj-lt"/>
              <a:buAutoNum type="arabicPeriod" startAt="6"/>
            </a:pPr>
            <a:r>
              <a:rPr lang="id-ID" sz="1600" dirty="0" smtClean="0"/>
              <a:t>CA memiliki kemampuan untuk berfikir dan bertindak sebagai pemimpin.</a:t>
            </a:r>
          </a:p>
          <a:p>
            <a:pPr lvl="0" algn="just">
              <a:buFont typeface="+mj-lt"/>
              <a:buAutoNum type="arabicPeriod" startAt="6"/>
            </a:pPr>
            <a:r>
              <a:rPr lang="id-ID" sz="1600" dirty="0" smtClean="0"/>
              <a:t>CA memiliki sikap untuk terus melakukan pembelajaran agar dapat mempertahankan kompetensi profesionalnya.</a:t>
            </a:r>
          </a:p>
          <a:p>
            <a:pPr lvl="0" algn="just">
              <a:buFont typeface="+mj-lt"/>
              <a:buAutoNum type="arabicPeriod" startAt="6"/>
            </a:pPr>
            <a:r>
              <a:rPr lang="id-ID" sz="1600" dirty="0" smtClean="0"/>
              <a:t>CA memiliki kemampuan untuk menyampaikan ide dan hasil pemikiran secara lisan dan tulisan.</a:t>
            </a:r>
          </a:p>
          <a:p>
            <a:pPr lvl="0" algn="just">
              <a:buFont typeface="+mj-lt"/>
              <a:buAutoNum type="arabicPeriod" startAt="6"/>
            </a:pPr>
            <a:r>
              <a:rPr lang="id-ID" sz="1600" dirty="0" smtClean="0"/>
              <a:t>CA memiliki kemampuan untuk berinteraksi dan berhubungan dengan orang atau fungsi lain dalam organisasi dan antar organisasi.</a:t>
            </a:r>
          </a:p>
        </p:txBody>
      </p:sp>
      <p:cxnSp>
        <p:nvCxnSpPr>
          <p:cNvPr id="5" name="Straight Connector 4"/>
          <p:cNvCxnSpPr/>
          <p:nvPr/>
        </p:nvCxnSpPr>
        <p:spPr>
          <a:xfrm flipV="1">
            <a:off x="429390" y="1643050"/>
            <a:ext cx="8286014" cy="794"/>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T</a:t>
            </a:r>
            <a:r>
              <a:rPr lang="id-ID" sz="2000" b="1" dirty="0" smtClean="0"/>
              <a:t>ujuan Pembelajaran</a:t>
            </a:r>
          </a:p>
          <a:p>
            <a:pPr algn="ctr"/>
            <a:endParaRPr lang="id-ID" sz="2000" b="1" dirty="0" smtClean="0"/>
          </a:p>
          <a:p>
            <a:pPr marL="711200" lvl="0" indent="-355600" algn="just">
              <a:buFont typeface="+mj-lt"/>
              <a:buAutoNum type="arabicPeriod"/>
            </a:pPr>
            <a:r>
              <a:rPr lang="id-ID" sz="2000" dirty="0" smtClean="0"/>
              <a:t>Menguasai kerangka dasar penyusunan dan penyajian laporan keuangan dan standar pelaporan keuangan global sebagai dasar pertimbangan profesional untuk menentukan kebijakan akuntansi yang mencerminkan substansi ekonomi entitas.</a:t>
            </a:r>
          </a:p>
          <a:p>
            <a:pPr marL="711200" lvl="0" indent="-355600" algn="just">
              <a:buFont typeface="+mj-lt"/>
              <a:buAutoNum type="arabicPeriod"/>
            </a:pPr>
            <a:r>
              <a:rPr lang="id-ID" sz="2000" dirty="0" smtClean="0"/>
              <a:t>Menentukan perlakuan akuntansi yang tepat sesuai dengan substansi transaksi untuk menyiapkan laporan keuangan yang relevan dan andal.</a:t>
            </a:r>
          </a:p>
          <a:p>
            <a:pPr marL="711200" lvl="0" indent="-355600" algn="just">
              <a:buFont typeface="+mj-lt"/>
              <a:buAutoNum type="arabicPeriod"/>
            </a:pPr>
            <a:r>
              <a:rPr lang="en-US" sz="2000" dirty="0" err="1" smtClean="0"/>
              <a:t>Menyiapkan</a:t>
            </a:r>
            <a:r>
              <a:rPr lang="en-US" sz="2000" dirty="0" smtClean="0"/>
              <a:t> </a:t>
            </a:r>
            <a:r>
              <a:rPr lang="en-US" sz="2000" dirty="0" err="1" smtClean="0"/>
              <a:t>laporan</a:t>
            </a:r>
            <a:r>
              <a:rPr lang="en-US" sz="2000" dirty="0" smtClean="0"/>
              <a:t> </a:t>
            </a:r>
            <a:r>
              <a:rPr lang="en-US" sz="2000" dirty="0" err="1" smtClean="0"/>
              <a:t>lainnya</a:t>
            </a:r>
            <a:r>
              <a:rPr lang="en-US" sz="2000" dirty="0" smtClean="0"/>
              <a:t> </a:t>
            </a:r>
            <a:r>
              <a:rPr lang="en-US" sz="2000" dirty="0" err="1" smtClean="0"/>
              <a:t>kepada</a:t>
            </a:r>
            <a:r>
              <a:rPr lang="en-US" sz="2000" dirty="0" smtClean="0"/>
              <a:t> </a:t>
            </a:r>
            <a:r>
              <a:rPr lang="en-US" sz="2000" dirty="0" err="1" smtClean="0"/>
              <a:t>pihak</a:t>
            </a:r>
            <a:r>
              <a:rPr lang="en-US" sz="2000" dirty="0" smtClean="0"/>
              <a:t> </a:t>
            </a:r>
            <a:r>
              <a:rPr lang="en-US" sz="2000" dirty="0" err="1" smtClean="0"/>
              <a:t>eksternal</a:t>
            </a:r>
            <a:r>
              <a:rPr lang="en-US" sz="2000" dirty="0" smtClean="0"/>
              <a:t> yang </a:t>
            </a:r>
            <a:r>
              <a:rPr lang="en-US" sz="2000" dirty="0" err="1" smtClean="0"/>
              <a:t>sesuai</a:t>
            </a:r>
            <a:r>
              <a:rPr lang="en-US" sz="2000" dirty="0" smtClean="0"/>
              <a:t> </a:t>
            </a:r>
            <a:r>
              <a:rPr lang="en-US" sz="2000" dirty="0" err="1" smtClean="0"/>
              <a:t>dengan</a:t>
            </a:r>
            <a:r>
              <a:rPr lang="en-US" sz="2000" dirty="0" smtClean="0"/>
              <a:t> </a:t>
            </a:r>
            <a:r>
              <a:rPr lang="en-US" sz="2000" dirty="0" err="1" smtClean="0"/>
              <a:t>standar</a:t>
            </a:r>
            <a:r>
              <a:rPr lang="en-US" sz="2000" dirty="0" smtClean="0"/>
              <a:t> global, </a:t>
            </a:r>
            <a:r>
              <a:rPr lang="en-US" sz="2000" dirty="0" err="1" smtClean="0"/>
              <a:t>antara</a:t>
            </a:r>
            <a:r>
              <a:rPr lang="en-US" sz="2000" dirty="0" smtClean="0"/>
              <a:t> lain </a:t>
            </a:r>
            <a:r>
              <a:rPr lang="en-US" sz="2000" dirty="0" err="1" smtClean="0"/>
              <a:t>laporan</a:t>
            </a:r>
            <a:r>
              <a:rPr lang="en-US" sz="2000" dirty="0" smtClean="0"/>
              <a:t> </a:t>
            </a:r>
            <a:r>
              <a:rPr lang="en-US" sz="2000" dirty="0" err="1" smtClean="0"/>
              <a:t>berkelanjutan</a:t>
            </a:r>
            <a:r>
              <a:rPr lang="en-US" sz="2000" dirty="0" smtClean="0"/>
              <a:t>, </a:t>
            </a:r>
            <a:r>
              <a:rPr lang="en-US" sz="2000" dirty="0" err="1" smtClean="0"/>
              <a:t>laporan</a:t>
            </a:r>
            <a:r>
              <a:rPr lang="en-US" sz="2000" dirty="0" smtClean="0"/>
              <a:t> GCG, </a:t>
            </a:r>
            <a:r>
              <a:rPr lang="en-US" sz="2000" dirty="0" err="1" smtClean="0"/>
              <a:t>laporan</a:t>
            </a:r>
            <a:r>
              <a:rPr lang="en-US" sz="2000" dirty="0" smtClean="0"/>
              <a:t> CSR</a:t>
            </a:r>
            <a:r>
              <a:rPr lang="id-ID" sz="2000" dirty="0" smtClean="0"/>
              <a:t>.</a:t>
            </a:r>
          </a:p>
          <a:p>
            <a:pPr marL="711200" lvl="0" indent="-355600" algn="just">
              <a:buFont typeface="+mj-lt"/>
              <a:buAutoNum type="arabicPeriod"/>
            </a:pPr>
            <a:r>
              <a:rPr lang="id-ID" sz="2000" dirty="0" smtClean="0"/>
              <a:t>Mengevaluasi kecukupan laporan korporat.</a:t>
            </a:r>
          </a:p>
          <a:p>
            <a:pPr marL="711200" lvl="0" indent="-355600" algn="just">
              <a:buFont typeface="+mj-lt"/>
              <a:buAutoNum type="arabicPeriod"/>
            </a:pPr>
            <a:r>
              <a:rPr lang="id-ID" sz="2000" dirty="0" smtClean="0"/>
              <a:t>Menganalisis dampak perubahan standar terhadap entitas bisnis.</a:t>
            </a:r>
          </a:p>
          <a:p>
            <a:pPr marL="711200" lvl="0" indent="-355600" algn="just">
              <a:buFont typeface="+mj-lt"/>
              <a:buAutoNum type="arabicPeriod"/>
            </a:pPr>
            <a:r>
              <a:rPr lang="id-ID" sz="2000" dirty="0" smtClean="0"/>
              <a:t>Menjelaskan isu-isu yang terkait entitas khusus (sektor publik, nirlaba, dsb)</a:t>
            </a:r>
            <a:endParaRPr lang="en-US" sz="2000" dirty="0"/>
          </a:p>
        </p:txBody>
      </p:sp>
      <p:sp>
        <p:nvSpPr>
          <p:cNvPr id="12" name="Rectangle 11"/>
          <p:cNvSpPr/>
          <p:nvPr/>
        </p:nvSpPr>
        <p:spPr>
          <a:xfrm>
            <a:off x="500034" y="216626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822771"/>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57158" y="1500174"/>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2400" b="1" dirty="0" smtClean="0"/>
              <a:t>Pelaporan Korporat</a:t>
            </a:r>
            <a:endParaRPr lang="id-ID"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1338263"/>
            <a:r>
              <a:rPr lang="en-US" sz="2000" b="1" dirty="0" smtClean="0"/>
              <a:t>M</a:t>
            </a:r>
            <a:r>
              <a:rPr lang="id-ID" sz="2000" b="1" dirty="0" smtClean="0"/>
              <a:t>etode Pembelajaran:</a:t>
            </a:r>
          </a:p>
          <a:p>
            <a:pPr marL="1795463" indent="-457200">
              <a:buAutoNum type="arabicPeriod"/>
            </a:pPr>
            <a:r>
              <a:rPr lang="id-ID" sz="2000" dirty="0" smtClean="0"/>
              <a:t>Ceramah</a:t>
            </a:r>
          </a:p>
          <a:p>
            <a:pPr marL="1795463" indent="-457200">
              <a:buAutoNum type="arabicPeriod"/>
            </a:pPr>
            <a:r>
              <a:rPr lang="id-ID" sz="2000" dirty="0" smtClean="0"/>
              <a:t>Diskusi Kelas</a:t>
            </a:r>
          </a:p>
          <a:p>
            <a:pPr marL="1795463" indent="-457200">
              <a:buAutoNum type="arabicPeriod"/>
            </a:pPr>
            <a:r>
              <a:rPr lang="id-ID" sz="2000" dirty="0" smtClean="0"/>
              <a:t>Pembahasan kasus</a:t>
            </a:r>
          </a:p>
          <a:p>
            <a:pPr marL="1795463" indent="-457200">
              <a:buAutoNum type="arabicPeriod"/>
            </a:pPr>
            <a:r>
              <a:rPr lang="id-ID" sz="2000" dirty="0" smtClean="0"/>
              <a:t>Presentasi Kelompok</a:t>
            </a:r>
          </a:p>
          <a:p>
            <a:pPr marL="1795463" indent="-457200">
              <a:buAutoNum type="arabicPeriod"/>
            </a:pPr>
            <a:endParaRPr lang="id-ID" sz="2000" b="1" dirty="0" smtClean="0"/>
          </a:p>
          <a:p>
            <a:pPr marL="1795463" indent="-457200"/>
            <a:r>
              <a:rPr lang="id-ID" sz="2000" b="1" dirty="0" smtClean="0"/>
              <a:t>Bobot Penilaian:</a:t>
            </a:r>
          </a:p>
          <a:p>
            <a:pPr marL="1795463" indent="-457200"/>
            <a:r>
              <a:rPr lang="id-ID" sz="2000" dirty="0" smtClean="0"/>
              <a:t>Partisipasi dan kehadiran	10%</a:t>
            </a:r>
          </a:p>
          <a:p>
            <a:pPr marL="1795463" indent="-457200"/>
            <a:r>
              <a:rPr lang="id-ID" sz="2000" dirty="0" smtClean="0"/>
              <a:t>Presentasi kelompok		20%</a:t>
            </a:r>
          </a:p>
          <a:p>
            <a:pPr marL="1795463" indent="-457200"/>
            <a:r>
              <a:rPr lang="id-ID" sz="2000" dirty="0" smtClean="0"/>
              <a:t>Paper/studi kasus		30%</a:t>
            </a:r>
          </a:p>
          <a:p>
            <a:pPr marL="1795463" indent="-457200"/>
            <a:r>
              <a:rPr lang="id-ID" sz="2000" dirty="0" smtClean="0"/>
              <a:t>Ujian Studi kasus		40%</a:t>
            </a:r>
          </a:p>
          <a:p>
            <a:pPr marL="1795463" indent="-457200"/>
            <a:endParaRPr lang="id-ID" sz="2000" dirty="0" smtClean="0"/>
          </a:p>
          <a:p>
            <a:pPr marL="1338263"/>
            <a:r>
              <a:rPr lang="id-ID" sz="2000" b="1" dirty="0" smtClean="0"/>
              <a:t>Jadwal Kuliah:</a:t>
            </a:r>
          </a:p>
          <a:p>
            <a:pPr marL="1338263"/>
            <a:r>
              <a:rPr lang="id-ID" sz="2000" dirty="0" smtClean="0"/>
              <a:t>Total Pertemuan 1 (satu) semester adalah 14 kali. Setiap sesi berbobot 3 (tiga) sks dengan lama perkuliahan 150 menit.</a:t>
            </a:r>
          </a:p>
          <a:p>
            <a:pPr marL="1795463" indent="-457200"/>
            <a:endParaRPr lang="en-US" sz="2000" dirty="0"/>
          </a:p>
        </p:txBody>
      </p:sp>
      <p:sp>
        <p:nvSpPr>
          <p:cNvPr id="12" name="Rectangle 11"/>
          <p:cNvSpPr/>
          <p:nvPr/>
        </p:nvSpPr>
        <p:spPr>
          <a:xfrm>
            <a:off x="500034" y="216626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822771"/>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57158" y="1500174"/>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2400" b="1" dirty="0" smtClean="0"/>
              <a:t>Pelaporan Korporat</a:t>
            </a:r>
            <a:endParaRPr lang="id-ID"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355600"/>
            <a:r>
              <a:rPr lang="id-ID" sz="2000" b="1" dirty="0" smtClean="0"/>
              <a:t>Silabus:</a:t>
            </a:r>
          </a:p>
          <a:p>
            <a:pPr marL="355600"/>
            <a:endParaRPr lang="id-ID" sz="2000" b="1" dirty="0" smtClean="0"/>
          </a:p>
          <a:p>
            <a:pPr marL="812800" indent="-457200">
              <a:buAutoNum type="arabicPeriod"/>
            </a:pPr>
            <a:r>
              <a:rPr lang="id-ID" sz="2000" dirty="0" smtClean="0"/>
              <a:t>Peran dan tanggungjawab akuntan profesional dalam pelaporan korporat.</a:t>
            </a:r>
          </a:p>
          <a:p>
            <a:pPr marL="812800" indent="-457200">
              <a:buAutoNum type="arabicPeriod"/>
            </a:pPr>
            <a:r>
              <a:rPr lang="id-ID" sz="2000" dirty="0" smtClean="0"/>
              <a:t>Kerangka dasar penyusunan dan penyajian laporan keuangan dan standar pelaporan.</a:t>
            </a:r>
          </a:p>
          <a:p>
            <a:pPr marL="812800" indent="-457200">
              <a:buAutoNum type="arabicPeriod"/>
            </a:pPr>
            <a:r>
              <a:rPr lang="id-ID" sz="2000" dirty="0" smtClean="0"/>
              <a:t>Pelaporan kinerja keuangan entitas.</a:t>
            </a:r>
          </a:p>
          <a:p>
            <a:pPr marL="812800" indent="-457200">
              <a:buAutoNum type="arabicPeriod"/>
            </a:pPr>
            <a:r>
              <a:rPr lang="id-ID" sz="2000" dirty="0" smtClean="0"/>
              <a:t> Laporan keuangan dari grup entitas.</a:t>
            </a:r>
          </a:p>
          <a:p>
            <a:pPr marL="812800" indent="-457200">
              <a:buAutoNum type="arabicPeriod"/>
            </a:pPr>
            <a:r>
              <a:rPr lang="id-ID" sz="2000" dirty="0" smtClean="0"/>
              <a:t>Implikasi dari perubahan dalam kebijakan akuntansi pada pelaporan keuangan.</a:t>
            </a:r>
          </a:p>
          <a:p>
            <a:pPr marL="812800" indent="-457200">
              <a:buAutoNum type="arabicPeriod"/>
            </a:pPr>
            <a:r>
              <a:rPr lang="id-ID" sz="2000" dirty="0" smtClean="0"/>
              <a:t>Transaksi dan entitas khusus</a:t>
            </a:r>
          </a:p>
          <a:p>
            <a:pPr marL="812800" indent="-457200">
              <a:buAutoNum type="arabicPeriod"/>
            </a:pPr>
            <a:r>
              <a:rPr lang="id-ID" sz="2000" dirty="0" smtClean="0"/>
              <a:t>Implikasi perubahan regulasi akuntansi atas laporan keuangan</a:t>
            </a:r>
          </a:p>
          <a:p>
            <a:pPr marL="812800" indent="-457200">
              <a:buAutoNum type="arabicPeriod"/>
            </a:pPr>
            <a:r>
              <a:rPr lang="id-ID" sz="2000" dirty="0" smtClean="0"/>
              <a:t>Penilaian posisi dan kinerja keuangan</a:t>
            </a:r>
          </a:p>
          <a:p>
            <a:pPr marL="812800" indent="-457200">
              <a:buAutoNum type="arabicPeriod"/>
            </a:pPr>
            <a:r>
              <a:rPr lang="id-ID" sz="2000" dirty="0" smtClean="0"/>
              <a:t>Perkembangan terkini</a:t>
            </a:r>
            <a:endParaRPr lang="en-US" sz="2000" dirty="0"/>
          </a:p>
        </p:txBody>
      </p:sp>
      <p:sp>
        <p:nvSpPr>
          <p:cNvPr id="12" name="Rectangle 11"/>
          <p:cNvSpPr/>
          <p:nvPr/>
        </p:nvSpPr>
        <p:spPr>
          <a:xfrm>
            <a:off x="500034" y="216626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822771"/>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57158" y="1500174"/>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2400" b="1" dirty="0" smtClean="0"/>
              <a:t>Pelaporan Korporat</a:t>
            </a:r>
            <a:endParaRPr lang="id-ID"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lvl="0" algn="ctr"/>
            <a:endParaRPr lang="id-ID" sz="1600" b="1" dirty="0" smtClean="0"/>
          </a:p>
          <a:p>
            <a:pPr lvl="0" algn="ctr"/>
            <a:endParaRPr lang="id-ID" sz="1600" b="1" dirty="0" smtClean="0"/>
          </a:p>
          <a:p>
            <a:pPr marL="711200" lvl="0" indent="-355600" algn="ctr"/>
            <a:r>
              <a:rPr lang="id-ID" sz="1600" b="1" dirty="0" smtClean="0"/>
              <a:t>Tujuan Pembelajaran</a:t>
            </a:r>
          </a:p>
          <a:p>
            <a:pPr marL="711200" lvl="0" indent="-355600" algn="just"/>
            <a:endParaRPr lang="id-ID" sz="1600" b="1" dirty="0" smtClean="0"/>
          </a:p>
          <a:p>
            <a:pPr marL="711200" lvl="0" indent="-355600" algn="just">
              <a:buFont typeface="+mj-lt"/>
              <a:buAutoNum type="arabicPeriod"/>
            </a:pPr>
            <a:r>
              <a:rPr lang="id-ID" sz="1600" dirty="0" smtClean="0"/>
              <a:t> Memahami konsep etika bisnis dan etika profesi akuntan profesional.</a:t>
            </a:r>
          </a:p>
          <a:p>
            <a:pPr marL="711200" lvl="0" indent="-355600" algn="just">
              <a:buFont typeface="+mj-lt"/>
              <a:buAutoNum type="arabicPeriod"/>
            </a:pPr>
            <a:r>
              <a:rPr lang="id-ID" sz="1600" dirty="0" smtClean="0"/>
              <a:t>Mengidentifikasikan isu-isu etika individu dan organisasi. </a:t>
            </a:r>
          </a:p>
          <a:p>
            <a:pPr marL="711200" lvl="0" indent="-355600" algn="just">
              <a:buFont typeface="+mj-lt"/>
              <a:buAutoNum type="arabicPeriod"/>
            </a:pPr>
            <a:r>
              <a:rPr lang="id-ID" sz="1600" dirty="0" smtClean="0"/>
              <a:t>Mengevaluasi iklim etika organisasi.</a:t>
            </a:r>
          </a:p>
          <a:p>
            <a:pPr marL="711200" lvl="0" indent="-355600" algn="just">
              <a:buFont typeface="+mj-lt"/>
              <a:buAutoNum type="arabicPeriod"/>
            </a:pPr>
            <a:r>
              <a:rPr lang="id-ID" sz="1600" dirty="0" smtClean="0"/>
              <a:t>Mengambil keputusan secara etis.</a:t>
            </a:r>
          </a:p>
          <a:p>
            <a:pPr marL="711200" lvl="0" indent="-355600" algn="just">
              <a:buFont typeface="+mj-lt"/>
              <a:buAutoNum type="arabicPeriod"/>
            </a:pPr>
            <a:r>
              <a:rPr lang="id-ID" sz="1600" dirty="0" smtClean="0"/>
              <a:t>Menjalankan perannya sebagai akuntan profesional untuk menegakkan tata kelola yang baik.</a:t>
            </a:r>
          </a:p>
          <a:p>
            <a:pPr marL="711200" lvl="0" indent="-355600" algn="just">
              <a:buFont typeface="+mj-lt"/>
              <a:buAutoNum type="arabicPeriod"/>
            </a:pPr>
            <a:r>
              <a:rPr lang="id-ID" sz="1600" dirty="0" smtClean="0"/>
              <a:t>Memahami prinsip-prinsip tata kelola korporat yang berlaku global.</a:t>
            </a:r>
          </a:p>
          <a:p>
            <a:pPr marL="711200" lvl="0" indent="-355600" algn="just">
              <a:buFont typeface="+mj-lt"/>
              <a:buAutoNum type="arabicPeriod"/>
            </a:pPr>
            <a:r>
              <a:rPr lang="id-ID" sz="1600" dirty="0" smtClean="0"/>
              <a:t>Memahami manfaat dari praktek tata kelola korporat yang baik</a:t>
            </a:r>
          </a:p>
          <a:p>
            <a:pPr marL="711200" lvl="0" indent="-355600" algn="just">
              <a:buFont typeface="+mj-lt"/>
              <a:buAutoNum type="arabicPeriod"/>
            </a:pPr>
            <a:r>
              <a:rPr lang="id-ID" sz="1600" dirty="0" smtClean="0"/>
              <a:t>Menganalisis dan mengevaluasi praktik tata kelola korporat.</a:t>
            </a:r>
          </a:p>
          <a:p>
            <a:pPr marL="711200" lvl="0" indent="-355600" algn="just">
              <a:buFont typeface="+mj-lt"/>
              <a:buAutoNum type="arabicPeriod"/>
            </a:pPr>
            <a:r>
              <a:rPr lang="id-ID" sz="1600" dirty="0" smtClean="0"/>
              <a:t>Memahami prinsip-prinsip tanggung jawab sosial dan lingkungan korporat yang berlaku global.</a:t>
            </a:r>
          </a:p>
          <a:p>
            <a:pPr marL="711200" lvl="0" indent="-355600" algn="just">
              <a:buFont typeface="+mj-lt"/>
              <a:buAutoNum type="arabicPeriod"/>
            </a:pPr>
            <a:r>
              <a:rPr lang="id-ID" sz="1600" dirty="0" smtClean="0"/>
              <a:t>Menganalisis dan mengevaluasi praktik tanggung jawab sosial dan lingkungan korporat.</a:t>
            </a:r>
          </a:p>
          <a:p>
            <a:pPr marL="711200" lvl="0" indent="-355600" algn="just">
              <a:buFont typeface="+mj-lt"/>
              <a:buAutoNum type="arabicPeriod"/>
            </a:pPr>
            <a:r>
              <a:rPr lang="id-ID" sz="1600" dirty="0" smtClean="0"/>
              <a:t>Menyiapkan laporan evaluasi praktek CG dan menerapkan laporan berkelanjutan. </a:t>
            </a:r>
          </a:p>
          <a:p>
            <a:pPr marL="711200" lvl="0" indent="-355600" algn="just">
              <a:buFont typeface="+mj-lt"/>
              <a:buAutoNum type="arabicPeriod"/>
            </a:pPr>
            <a:r>
              <a:rPr lang="id-ID" sz="1600" dirty="0" smtClean="0"/>
              <a:t>Memberikan rekomendasi perbaikan tata kelola dan tanggungjawab korporat.</a:t>
            </a:r>
          </a:p>
          <a:p>
            <a:pPr marL="711200" indent="-355600" algn="just"/>
            <a:r>
              <a:rPr lang="en-US" sz="1600" dirty="0" smtClean="0"/>
              <a:t> </a:t>
            </a:r>
            <a:endParaRPr lang="id-ID" sz="1600" dirty="0" smtClean="0"/>
          </a:p>
          <a:p>
            <a:pPr lvl="0" algn="ctr"/>
            <a:endParaRPr lang="id-ID" sz="1600" b="1" dirty="0" smtClean="0"/>
          </a:p>
          <a:p>
            <a:pPr marL="355600"/>
            <a:endParaRPr lang="id-ID" sz="1500"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2786058"/>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Etika Profesi dan Tata Kelola Korporat</a:t>
            </a:r>
            <a:endParaRPr lang="id-ID"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lvl="0" algn="ctr"/>
            <a:endParaRPr lang="id-ID" sz="1600" b="1" dirty="0" smtClean="0"/>
          </a:p>
          <a:p>
            <a:pPr lvl="0" algn="ctr"/>
            <a:endParaRPr lang="id-ID" sz="1600" b="1"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2786058"/>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Etika Profesi dan Tata Kelola Korporat</a:t>
            </a:r>
            <a:endParaRPr lang="id-ID" sz="1400" b="1" dirty="0"/>
          </a:p>
        </p:txBody>
      </p:sp>
      <p:graphicFrame>
        <p:nvGraphicFramePr>
          <p:cNvPr id="10" name="Table 9"/>
          <p:cNvGraphicFramePr>
            <a:graphicFrameLocks noGrp="1"/>
          </p:cNvGraphicFramePr>
          <p:nvPr/>
        </p:nvGraphicFramePr>
        <p:xfrm>
          <a:off x="2547966" y="1584470"/>
          <a:ext cx="5953124" cy="4497959"/>
        </p:xfrm>
        <a:graphic>
          <a:graphicData uri="http://schemas.openxmlformats.org/drawingml/2006/table">
            <a:tbl>
              <a:tblPr firstRow="1" bandRow="1">
                <a:tableStyleId>{5940675A-B579-460E-94D1-54222C63F5DA}</a:tableStyleId>
              </a:tblPr>
              <a:tblGrid>
                <a:gridCol w="4429156"/>
                <a:gridCol w="1523968"/>
              </a:tblGrid>
              <a:tr h="656238">
                <a:tc gridSpan="2">
                  <a:txBody>
                    <a:bodyPr/>
                    <a:lstStyle/>
                    <a:p>
                      <a:pPr algn="ctr">
                        <a:lnSpc>
                          <a:spcPct val="150000"/>
                        </a:lnSpc>
                        <a:spcAft>
                          <a:spcPts val="0"/>
                        </a:spcAft>
                      </a:pPr>
                      <a:r>
                        <a:rPr lang="id-ID" sz="1800" b="1" kern="1200" dirty="0" smtClean="0"/>
                        <a:t>Tujuan yang berkaitan dengan pengembangan kepribadian (soft-skill)</a:t>
                      </a:r>
                      <a:endParaRPr lang="id-ID" sz="1600" b="1" dirty="0">
                        <a:latin typeface="Calibri"/>
                        <a:ea typeface="Arial Unicode MS"/>
                        <a:cs typeface="Times New Roman"/>
                      </a:endParaRPr>
                    </a:p>
                  </a:txBody>
                  <a:tcPr marL="68580" marR="68580" marT="0" marB="0"/>
                </a:tc>
                <a:tc hMerge="1">
                  <a:txBody>
                    <a:bodyPr/>
                    <a:lstStyle/>
                    <a:p>
                      <a:pPr algn="just">
                        <a:lnSpc>
                          <a:spcPct val="150000"/>
                        </a:lnSpc>
                        <a:spcAft>
                          <a:spcPts val="0"/>
                        </a:spcAft>
                      </a:pPr>
                      <a:endParaRPr lang="id-ID" sz="1600" dirty="0">
                        <a:latin typeface="Times New Roman"/>
                        <a:ea typeface="Calibri"/>
                        <a:cs typeface="Times New Roman"/>
                      </a:endParaRPr>
                    </a:p>
                  </a:txBody>
                  <a:tcPr marL="68580" marR="68580" marT="0" marB="0"/>
                </a:tc>
              </a:tr>
              <a:tr h="420497">
                <a:tc>
                  <a:txBody>
                    <a:bodyPr/>
                    <a:lstStyle/>
                    <a:p>
                      <a:pPr algn="just">
                        <a:lnSpc>
                          <a:spcPct val="150000"/>
                        </a:lnSpc>
                        <a:spcAft>
                          <a:spcPts val="0"/>
                        </a:spcAft>
                      </a:pPr>
                      <a:r>
                        <a:rPr lang="id-ID" sz="1600" dirty="0"/>
                        <a:t>Deskripsi</a:t>
                      </a:r>
                      <a:endParaRPr lang="id-ID" sz="1600" b="1" dirty="0">
                        <a:latin typeface="Calibri"/>
                        <a:ea typeface="Arial Unicode MS"/>
                        <a:cs typeface="Times New Roman"/>
                      </a:endParaRPr>
                    </a:p>
                  </a:txBody>
                  <a:tcPr marL="68580" marR="68580" marT="0" marB="0"/>
                </a:tc>
                <a:tc>
                  <a:txBody>
                    <a:bodyPr/>
                    <a:lstStyle/>
                    <a:p>
                      <a:pPr algn="just">
                        <a:lnSpc>
                          <a:spcPct val="150000"/>
                        </a:lnSpc>
                        <a:spcAft>
                          <a:spcPts val="0"/>
                        </a:spcAft>
                      </a:pPr>
                      <a:endParaRPr lang="id-ID" sz="1600" dirty="0">
                        <a:latin typeface="Times New Roman"/>
                        <a:ea typeface="Calibri"/>
                        <a:cs typeface="Times New Roman"/>
                      </a:endParaRPr>
                    </a:p>
                  </a:txBody>
                  <a:tcPr marL="68580" marR="68580" marT="0" marB="0"/>
                </a:tc>
              </a:tr>
              <a:tr h="420497">
                <a:tc>
                  <a:txBody>
                    <a:bodyPr/>
                    <a:lstStyle/>
                    <a:p>
                      <a:pPr algn="just">
                        <a:lnSpc>
                          <a:spcPct val="150000"/>
                        </a:lnSpc>
                        <a:spcAft>
                          <a:spcPts val="0"/>
                        </a:spcAft>
                      </a:pPr>
                      <a:r>
                        <a:rPr lang="id-ID" sz="1600"/>
                        <a:t>Pengembangan ketrampilan teknis</a:t>
                      </a:r>
                      <a:endParaRPr lang="id-ID" sz="1600">
                        <a:latin typeface="Calibri"/>
                        <a:ea typeface="Calibri"/>
                        <a:cs typeface="Times New Roman"/>
                      </a:endParaRPr>
                    </a:p>
                  </a:txBody>
                  <a:tcPr marL="68580" marR="68580" marT="0" marB="0"/>
                </a:tc>
                <a:tc>
                  <a:txBody>
                    <a:bodyPr/>
                    <a:lstStyle/>
                    <a:p>
                      <a:pPr algn="just">
                        <a:lnSpc>
                          <a:spcPct val="150000"/>
                        </a:lnSpc>
                        <a:spcAft>
                          <a:spcPts val="0"/>
                        </a:spcAft>
                      </a:pPr>
                      <a:r>
                        <a:rPr lang="id-ID" sz="1600"/>
                        <a:t>Tidak Ada</a:t>
                      </a:r>
                      <a:endParaRPr lang="id-ID" sz="1600">
                        <a:latin typeface="Calibri"/>
                        <a:ea typeface="Calibri"/>
                        <a:cs typeface="Times New Roman"/>
                      </a:endParaRPr>
                    </a:p>
                  </a:txBody>
                  <a:tcPr marL="68580" marR="68580" marT="0" marB="0"/>
                </a:tc>
              </a:tr>
              <a:tr h="420497">
                <a:tc>
                  <a:txBody>
                    <a:bodyPr/>
                    <a:lstStyle/>
                    <a:p>
                      <a:pPr algn="just">
                        <a:lnSpc>
                          <a:spcPct val="150000"/>
                        </a:lnSpc>
                        <a:spcAft>
                          <a:spcPts val="0"/>
                        </a:spcAft>
                      </a:pPr>
                      <a:r>
                        <a:rPr lang="id-ID" sz="1600" dirty="0"/>
                        <a:t>Pengembangan ketrampilan analitikal dan integratif</a:t>
                      </a:r>
                      <a:endParaRPr lang="id-ID" sz="1600" dirty="0">
                        <a:latin typeface="Calibri"/>
                        <a:ea typeface="Calibri"/>
                        <a:cs typeface="Times New Roman"/>
                      </a:endParaRPr>
                    </a:p>
                  </a:txBody>
                  <a:tcPr marL="68580" marR="68580" marT="0" marB="0"/>
                </a:tc>
                <a:tc>
                  <a:txBody>
                    <a:bodyPr/>
                    <a:lstStyle/>
                    <a:p>
                      <a:pPr algn="just">
                        <a:lnSpc>
                          <a:spcPct val="150000"/>
                        </a:lnSpc>
                        <a:spcAft>
                          <a:spcPts val="0"/>
                        </a:spcAft>
                      </a:pPr>
                      <a:r>
                        <a:rPr lang="id-ID" sz="1600"/>
                        <a:t>Ada</a:t>
                      </a:r>
                      <a:endParaRPr lang="id-ID" sz="1600">
                        <a:latin typeface="Calibri"/>
                        <a:ea typeface="Calibri"/>
                        <a:cs typeface="Times New Roman"/>
                      </a:endParaRPr>
                    </a:p>
                  </a:txBody>
                  <a:tcPr marL="68580" marR="68580" marT="0" marB="0"/>
                </a:tc>
              </a:tr>
              <a:tr h="420497">
                <a:tc>
                  <a:txBody>
                    <a:bodyPr/>
                    <a:lstStyle/>
                    <a:p>
                      <a:pPr algn="just">
                        <a:lnSpc>
                          <a:spcPct val="150000"/>
                        </a:lnSpc>
                        <a:spcAft>
                          <a:spcPts val="0"/>
                        </a:spcAft>
                      </a:pPr>
                      <a:r>
                        <a:rPr lang="id-ID" sz="1600"/>
                        <a:t>Pengembangan ketrampilan mengelola waktu</a:t>
                      </a:r>
                      <a:endParaRPr lang="id-ID" sz="1600">
                        <a:latin typeface="Calibri"/>
                        <a:ea typeface="Calibri"/>
                        <a:cs typeface="Times New Roman"/>
                      </a:endParaRPr>
                    </a:p>
                  </a:txBody>
                  <a:tcPr marL="68580" marR="68580" marT="0" marB="0"/>
                </a:tc>
                <a:tc>
                  <a:txBody>
                    <a:bodyPr/>
                    <a:lstStyle/>
                    <a:p>
                      <a:pPr algn="just">
                        <a:lnSpc>
                          <a:spcPct val="150000"/>
                        </a:lnSpc>
                        <a:spcAft>
                          <a:spcPts val="0"/>
                        </a:spcAft>
                      </a:pPr>
                      <a:r>
                        <a:rPr lang="id-ID" sz="1600" dirty="0"/>
                        <a:t>Ada</a:t>
                      </a:r>
                      <a:endParaRPr lang="id-ID" sz="1600" dirty="0">
                        <a:latin typeface="Calibri"/>
                        <a:ea typeface="Calibri"/>
                        <a:cs typeface="Times New Roman"/>
                      </a:endParaRPr>
                    </a:p>
                  </a:txBody>
                  <a:tcPr marL="68580" marR="68580" marT="0" marB="0"/>
                </a:tc>
              </a:tr>
              <a:tr h="420497">
                <a:tc>
                  <a:txBody>
                    <a:bodyPr/>
                    <a:lstStyle/>
                    <a:p>
                      <a:pPr algn="just">
                        <a:lnSpc>
                          <a:spcPct val="150000"/>
                        </a:lnSpc>
                        <a:spcAft>
                          <a:spcPts val="0"/>
                        </a:spcAft>
                      </a:pPr>
                      <a:r>
                        <a:rPr lang="id-ID" sz="1600"/>
                        <a:t>Pengembangan ketrampilan menulis</a:t>
                      </a:r>
                      <a:endParaRPr lang="id-ID" sz="1600">
                        <a:latin typeface="Calibri"/>
                        <a:ea typeface="Calibri"/>
                        <a:cs typeface="Times New Roman"/>
                      </a:endParaRPr>
                    </a:p>
                  </a:txBody>
                  <a:tcPr marL="68580" marR="68580" marT="0" marB="0"/>
                </a:tc>
                <a:tc>
                  <a:txBody>
                    <a:bodyPr/>
                    <a:lstStyle/>
                    <a:p>
                      <a:pPr algn="just">
                        <a:lnSpc>
                          <a:spcPct val="150000"/>
                        </a:lnSpc>
                        <a:spcAft>
                          <a:spcPts val="0"/>
                        </a:spcAft>
                      </a:pPr>
                      <a:r>
                        <a:rPr lang="id-ID" sz="1600"/>
                        <a:t>Ada</a:t>
                      </a:r>
                      <a:endParaRPr lang="id-ID" sz="1600">
                        <a:latin typeface="Calibri"/>
                        <a:ea typeface="Calibri"/>
                        <a:cs typeface="Times New Roman"/>
                      </a:endParaRPr>
                    </a:p>
                  </a:txBody>
                  <a:tcPr marL="68580" marR="68580" marT="0" marB="0"/>
                </a:tc>
              </a:tr>
              <a:tr h="615123">
                <a:tc>
                  <a:txBody>
                    <a:bodyPr/>
                    <a:lstStyle/>
                    <a:p>
                      <a:pPr algn="just">
                        <a:lnSpc>
                          <a:spcPct val="150000"/>
                        </a:lnSpc>
                        <a:spcAft>
                          <a:spcPts val="0"/>
                        </a:spcAft>
                      </a:pPr>
                      <a:r>
                        <a:rPr lang="id-ID" sz="1600"/>
                        <a:t>Pengembangan ketrampilan komunikasi (communication skill)</a:t>
                      </a:r>
                      <a:endParaRPr lang="id-ID" sz="1600">
                        <a:latin typeface="Calibri"/>
                        <a:ea typeface="Calibri"/>
                        <a:cs typeface="Times New Roman"/>
                      </a:endParaRPr>
                    </a:p>
                  </a:txBody>
                  <a:tcPr marL="68580" marR="68580" marT="0" marB="0"/>
                </a:tc>
                <a:tc>
                  <a:txBody>
                    <a:bodyPr/>
                    <a:lstStyle/>
                    <a:p>
                      <a:pPr algn="just">
                        <a:lnSpc>
                          <a:spcPct val="150000"/>
                        </a:lnSpc>
                        <a:spcAft>
                          <a:spcPts val="0"/>
                        </a:spcAft>
                      </a:pPr>
                      <a:r>
                        <a:rPr lang="id-ID" sz="1600"/>
                        <a:t>Ada</a:t>
                      </a:r>
                      <a:endParaRPr lang="id-ID" sz="1600">
                        <a:latin typeface="Calibri"/>
                        <a:ea typeface="Calibri"/>
                        <a:cs typeface="Times New Roman"/>
                      </a:endParaRPr>
                    </a:p>
                  </a:txBody>
                  <a:tcPr marL="68580" marR="68580" marT="0" marB="0"/>
                </a:tc>
              </a:tr>
              <a:tr h="420497">
                <a:tc>
                  <a:txBody>
                    <a:bodyPr/>
                    <a:lstStyle/>
                    <a:p>
                      <a:pPr algn="just">
                        <a:lnSpc>
                          <a:spcPct val="150000"/>
                        </a:lnSpc>
                        <a:spcAft>
                          <a:spcPts val="0"/>
                        </a:spcAft>
                      </a:pPr>
                      <a:r>
                        <a:rPr lang="id-ID" sz="1600"/>
                        <a:t>Pengembangan ketrampilan kerjasama kelompok</a:t>
                      </a:r>
                      <a:endParaRPr lang="id-ID" sz="1600">
                        <a:latin typeface="Calibri"/>
                        <a:ea typeface="Calibri"/>
                        <a:cs typeface="Times New Roman"/>
                      </a:endParaRPr>
                    </a:p>
                  </a:txBody>
                  <a:tcPr marL="68580" marR="68580" marT="0" marB="0"/>
                </a:tc>
                <a:tc>
                  <a:txBody>
                    <a:bodyPr/>
                    <a:lstStyle/>
                    <a:p>
                      <a:pPr algn="just">
                        <a:lnSpc>
                          <a:spcPct val="150000"/>
                        </a:lnSpc>
                        <a:spcAft>
                          <a:spcPts val="0"/>
                        </a:spcAft>
                      </a:pPr>
                      <a:r>
                        <a:rPr lang="id-ID" sz="1600"/>
                        <a:t>Ada</a:t>
                      </a:r>
                      <a:endParaRPr lang="id-ID" sz="1600">
                        <a:latin typeface="Calibri"/>
                        <a:ea typeface="Calibri"/>
                        <a:cs typeface="Times New Roman"/>
                      </a:endParaRPr>
                    </a:p>
                  </a:txBody>
                  <a:tcPr marL="68580" marR="68580" marT="0" marB="0"/>
                </a:tc>
              </a:tr>
              <a:tr h="420497">
                <a:tc>
                  <a:txBody>
                    <a:bodyPr/>
                    <a:lstStyle/>
                    <a:p>
                      <a:pPr algn="just">
                        <a:lnSpc>
                          <a:spcPct val="150000"/>
                        </a:lnSpc>
                        <a:spcAft>
                          <a:spcPts val="0"/>
                        </a:spcAft>
                      </a:pPr>
                      <a:r>
                        <a:rPr lang="id-ID" sz="1600" dirty="0"/>
                        <a:t>Pengembangan kepemimpinan</a:t>
                      </a:r>
                      <a:endParaRPr lang="id-ID" sz="1600" dirty="0">
                        <a:latin typeface="Calibri"/>
                        <a:ea typeface="Calibri"/>
                        <a:cs typeface="Times New Roman"/>
                      </a:endParaRPr>
                    </a:p>
                  </a:txBody>
                  <a:tcPr marL="68580" marR="68580" marT="0" marB="0"/>
                </a:tc>
                <a:tc>
                  <a:txBody>
                    <a:bodyPr/>
                    <a:lstStyle/>
                    <a:p>
                      <a:pPr algn="just">
                        <a:lnSpc>
                          <a:spcPct val="150000"/>
                        </a:lnSpc>
                        <a:spcAft>
                          <a:spcPts val="0"/>
                        </a:spcAft>
                      </a:pPr>
                      <a:r>
                        <a:rPr lang="id-ID" sz="1600" dirty="0"/>
                        <a:t>Ada</a:t>
                      </a:r>
                      <a:endParaRPr lang="id-ID" sz="1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1338263"/>
            <a:r>
              <a:rPr lang="en-US" sz="2000" b="1" dirty="0" smtClean="0"/>
              <a:t>M</a:t>
            </a:r>
            <a:r>
              <a:rPr lang="id-ID" sz="2000" b="1" dirty="0" smtClean="0"/>
              <a:t>etode Pembelajaran:</a:t>
            </a:r>
          </a:p>
          <a:p>
            <a:pPr marL="1795463" indent="-457200">
              <a:buAutoNum type="arabicPeriod"/>
            </a:pPr>
            <a:r>
              <a:rPr lang="id-ID" sz="2000" dirty="0" smtClean="0"/>
              <a:t>Ceramah</a:t>
            </a:r>
          </a:p>
          <a:p>
            <a:pPr marL="1795463" indent="-457200">
              <a:buAutoNum type="arabicPeriod"/>
            </a:pPr>
            <a:r>
              <a:rPr lang="id-ID" sz="2000" dirty="0" smtClean="0"/>
              <a:t>Diskusi Kelas</a:t>
            </a:r>
          </a:p>
          <a:p>
            <a:pPr marL="1795463" indent="-457200">
              <a:buAutoNum type="arabicPeriod"/>
            </a:pPr>
            <a:r>
              <a:rPr lang="id-ID" sz="2000" dirty="0" smtClean="0"/>
              <a:t>Pembahasan kasus</a:t>
            </a:r>
          </a:p>
          <a:p>
            <a:pPr marL="1795463" indent="-457200">
              <a:buAutoNum type="arabicPeriod"/>
            </a:pPr>
            <a:r>
              <a:rPr lang="id-ID" sz="2000" dirty="0" smtClean="0"/>
              <a:t>Presentasi Kelompok</a:t>
            </a:r>
          </a:p>
          <a:p>
            <a:pPr marL="1795463" indent="-457200">
              <a:buAutoNum type="arabicPeriod"/>
            </a:pPr>
            <a:endParaRPr lang="id-ID" sz="2000" b="1" dirty="0" smtClean="0"/>
          </a:p>
          <a:p>
            <a:pPr marL="1795463" indent="-457200"/>
            <a:r>
              <a:rPr lang="id-ID" sz="2000" b="1" dirty="0" smtClean="0"/>
              <a:t>Bobot Penilaian:</a:t>
            </a:r>
          </a:p>
          <a:p>
            <a:pPr marL="1795463" indent="-457200"/>
            <a:r>
              <a:rPr lang="id-ID" sz="2000" dirty="0" smtClean="0"/>
              <a:t>Partisipasi dan kehadiran		10%</a:t>
            </a:r>
          </a:p>
          <a:p>
            <a:pPr marL="1795463" indent="-457200"/>
            <a:r>
              <a:rPr lang="id-ID" sz="2000" dirty="0" smtClean="0"/>
              <a:t>Presentasi kelompok		10%</a:t>
            </a:r>
          </a:p>
          <a:p>
            <a:pPr marL="1795463" indent="-457200"/>
            <a:r>
              <a:rPr lang="id-ID" sz="2000" dirty="0" smtClean="0"/>
              <a:t>Makalah Kasus			35%</a:t>
            </a:r>
          </a:p>
          <a:p>
            <a:pPr marL="1795463" indent="-457200"/>
            <a:r>
              <a:rPr lang="id-ID" sz="2000" dirty="0" smtClean="0"/>
              <a:t>Laporan Refleksi Etika		10%</a:t>
            </a:r>
          </a:p>
          <a:p>
            <a:pPr marL="1795463" indent="-457200"/>
            <a:r>
              <a:rPr lang="id-ID" sz="2000" dirty="0" smtClean="0"/>
              <a:t>Makalah Evaluasi Praktek CG	35%</a:t>
            </a:r>
          </a:p>
          <a:p>
            <a:pPr marL="1795463" indent="-457200"/>
            <a:endParaRPr lang="id-ID" sz="2000" dirty="0" smtClean="0"/>
          </a:p>
          <a:p>
            <a:pPr marL="1338263"/>
            <a:r>
              <a:rPr lang="id-ID" sz="2000" b="1" dirty="0" smtClean="0"/>
              <a:t>Jadwal Kuliah:</a:t>
            </a:r>
          </a:p>
          <a:p>
            <a:pPr marL="1338263"/>
            <a:r>
              <a:rPr lang="id-ID" sz="2000" dirty="0" smtClean="0"/>
              <a:t>Total Pertemuan 1 (satu) semester adalah 14 kali. Setiap sesi berbobot 3 (tiga) sks dengan lama perkuliahan 150 menit.</a:t>
            </a:r>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2786058"/>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Etika Profesi dan Tata Kelola Korporat</a:t>
            </a:r>
            <a:endParaRPr lang="id-ID"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711200" indent="-346075"/>
            <a:r>
              <a:rPr lang="en-US" sz="1600" b="1" dirty="0" smtClean="0"/>
              <a:t>S</a:t>
            </a:r>
            <a:r>
              <a:rPr lang="id-ID" sz="1600" b="1" dirty="0" smtClean="0"/>
              <a:t>ilabus</a:t>
            </a:r>
          </a:p>
          <a:p>
            <a:pPr marL="711200" indent="-346075">
              <a:buFont typeface="+mj-lt"/>
              <a:buAutoNum type="arabicPeriod"/>
            </a:pPr>
            <a:r>
              <a:rPr lang="id-ID" sz="1600" dirty="0" smtClean="0"/>
              <a:t>Pengantar</a:t>
            </a:r>
          </a:p>
          <a:p>
            <a:pPr marL="711200" indent="-346075">
              <a:buFont typeface="+mj-lt"/>
              <a:buAutoNum type="arabicPeriod"/>
            </a:pPr>
            <a:r>
              <a:rPr lang="id-ID" sz="1600" dirty="0" smtClean="0"/>
              <a:t>Teori Etika dan Pengambilan Keputusan Beretika</a:t>
            </a:r>
          </a:p>
          <a:p>
            <a:pPr marL="711200" indent="-346075">
              <a:buFont typeface="+mj-lt"/>
              <a:buAutoNum type="arabicPeriod"/>
            </a:pPr>
            <a:r>
              <a:rPr lang="id-ID" sz="1600" dirty="0" smtClean="0"/>
              <a:t>Lingkungan Etika dan Akuntansi</a:t>
            </a:r>
          </a:p>
          <a:p>
            <a:pPr marL="711200" indent="-346075">
              <a:buFont typeface="+mj-lt"/>
              <a:buAutoNum type="arabicPeriod"/>
            </a:pPr>
            <a:r>
              <a:rPr lang="id-ID" sz="1600" dirty="0" smtClean="0"/>
              <a:t>Etika Akuntan Profesional</a:t>
            </a:r>
          </a:p>
          <a:p>
            <a:pPr marL="711200" lvl="0" indent="-346075">
              <a:buFont typeface="+mj-lt"/>
              <a:buAutoNum type="arabicPeriod"/>
            </a:pPr>
            <a:r>
              <a:rPr lang="id-ID" sz="1600" dirty="0" smtClean="0"/>
              <a:t>Iklim Etika dan Integritas Organisasi</a:t>
            </a:r>
          </a:p>
          <a:p>
            <a:pPr marL="711200" lvl="0" indent="-346075">
              <a:buFont typeface="+mj-lt"/>
              <a:buAutoNum type="arabicPeriod"/>
            </a:pPr>
            <a:r>
              <a:rPr lang="id-ID" sz="1600" dirty="0" smtClean="0"/>
              <a:t>I. Alasan diperlukan tata kelola yang baik dan etika bisnis</a:t>
            </a:r>
          </a:p>
          <a:p>
            <a:pPr marL="711200"/>
            <a:r>
              <a:rPr lang="id-ID" sz="1600" dirty="0" smtClean="0"/>
              <a:t>II. Definisi dan Prinsip dasar tata kelola</a:t>
            </a:r>
          </a:p>
          <a:p>
            <a:pPr marL="711200" lvl="0" indent="-346075"/>
            <a:r>
              <a:rPr lang="id-ID" sz="1600" dirty="0" smtClean="0"/>
              <a:t>	III. Tinjauan struktur tata kelola di Indonesia</a:t>
            </a:r>
          </a:p>
          <a:p>
            <a:pPr marL="711200" lvl="0" indent="-346075"/>
            <a:r>
              <a:rPr lang="id-ID" sz="1600" dirty="0" smtClean="0"/>
              <a:t>	IV. Prinsip-prinsip tata kelola menurut OECD</a:t>
            </a:r>
          </a:p>
          <a:p>
            <a:pPr marL="711200" lvl="0" indent="-346075"/>
            <a:r>
              <a:rPr lang="id-ID" sz="1600" dirty="0" smtClean="0"/>
              <a:t>	V.Manfaat tata kelola bagi korporat dan lingkungan</a:t>
            </a:r>
          </a:p>
          <a:p>
            <a:pPr marL="711200" lvl="0" indent="-346075"/>
            <a:r>
              <a:rPr lang="id-ID" sz="1600" dirty="0" smtClean="0"/>
              <a:t>	VI. Overview Regulasi dan pedoman tata kelola di Indonesia</a:t>
            </a:r>
          </a:p>
          <a:p>
            <a:pPr marL="711200" lvl="0" indent="-346075"/>
            <a:r>
              <a:rPr lang="id-ID" sz="1600" dirty="0" smtClean="0"/>
              <a:t>	VII. Instrumen penilaian dan bukti empiris terhadap praktek tata kelola di Indonesia dan ASEAN</a:t>
            </a:r>
          </a:p>
          <a:p>
            <a:pPr marL="711200" indent="-346075">
              <a:buFont typeface="+mj-lt"/>
              <a:buAutoNum type="arabicPeriod" startAt="7"/>
            </a:pPr>
            <a:r>
              <a:rPr lang="id-ID" sz="1600" dirty="0" smtClean="0"/>
              <a:t>Prinsip perlindungan terhadap hak pemegang saham	</a:t>
            </a:r>
          </a:p>
          <a:p>
            <a:pPr marL="711200" indent="-346075">
              <a:buFont typeface="+mj-lt"/>
              <a:buAutoNum type="arabicPeriod" startAt="7"/>
            </a:pPr>
            <a:r>
              <a:rPr lang="id-ID" sz="1600" dirty="0" smtClean="0"/>
              <a:t>Prinsip Perlakuan setara terhadap pemegang saham</a:t>
            </a:r>
          </a:p>
          <a:p>
            <a:pPr marL="711200" indent="-346075">
              <a:buFont typeface="+mj-lt"/>
              <a:buAutoNum type="arabicPeriod" startAt="7"/>
            </a:pPr>
            <a:r>
              <a:rPr lang="id-ID" sz="1600" dirty="0" smtClean="0"/>
              <a:t>Prinsip Tanggung Jawab Dewan</a:t>
            </a:r>
          </a:p>
          <a:p>
            <a:pPr marL="711200" lvl="0" indent="-346075">
              <a:buFont typeface="+mj-lt"/>
              <a:buAutoNum type="arabicPeriod" startAt="7"/>
            </a:pPr>
            <a:r>
              <a:rPr lang="id-ID" sz="1600" dirty="0" smtClean="0"/>
              <a:t>Komite-komite di bawah Dewan Komisaris</a:t>
            </a:r>
          </a:p>
          <a:p>
            <a:pPr marL="711200" indent="-346075">
              <a:buFont typeface="+mj-lt"/>
              <a:buAutoNum type="arabicPeriod" startAt="7"/>
            </a:pPr>
            <a:r>
              <a:rPr lang="id-ID" sz="1600" dirty="0" smtClean="0"/>
              <a:t>Disclosure and Transparency, Internal Control</a:t>
            </a:r>
          </a:p>
          <a:p>
            <a:pPr marL="711200" indent="-346075">
              <a:buFont typeface="+mj-lt"/>
              <a:buAutoNum type="arabicPeriod" startAt="7"/>
            </a:pPr>
            <a:r>
              <a:rPr lang="id-ID" sz="1600" dirty="0" smtClean="0"/>
              <a:t>Peran dan tanggung jawab Auditor eksternal dan internal</a:t>
            </a:r>
          </a:p>
          <a:p>
            <a:pPr marL="711200" indent="-346075">
              <a:buFont typeface="+mj-lt"/>
              <a:buAutoNum type="arabicPeriod" startAt="7"/>
            </a:pPr>
            <a:r>
              <a:rPr lang="id-ID" sz="1600" dirty="0" smtClean="0"/>
              <a:t>Prinsip Peran pemangku kepentingan dan tanggung jawab korporat</a:t>
            </a:r>
          </a:p>
          <a:p>
            <a:pPr marL="711200" indent="-346075">
              <a:buFont typeface="+mj-lt"/>
              <a:buAutoNum type="arabicPeriod" startAt="7"/>
            </a:pPr>
            <a:r>
              <a:rPr lang="id-ID" sz="1600" dirty="0" smtClean="0"/>
              <a:t>Laporan berkelanjutan </a:t>
            </a:r>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778723"/>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3477288"/>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4131805"/>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2786058"/>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Etika Profesi dan Tata Kelola Korporat</a:t>
            </a:r>
            <a:endParaRPr lang="id-ID"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365125" algn="ctr"/>
            <a:r>
              <a:rPr lang="en-US" b="1" dirty="0" smtClean="0"/>
              <a:t>T</a:t>
            </a:r>
            <a:r>
              <a:rPr lang="id-ID" b="1" dirty="0" smtClean="0"/>
              <a:t>ujuan Pembelajaran</a:t>
            </a:r>
          </a:p>
          <a:p>
            <a:pPr indent="1338263"/>
            <a:endParaRPr lang="id-ID" b="1" dirty="0" smtClean="0"/>
          </a:p>
          <a:p>
            <a:pPr marL="711200" lvl="0" indent="-346075">
              <a:buFont typeface="+mj-lt"/>
              <a:buAutoNum type="arabicPeriod"/>
            </a:pPr>
            <a:r>
              <a:rPr lang="id-ID" dirty="0" smtClean="0"/>
              <a:t>Memahami pengendalian internal dan hubungannya dengan manajemen risiko serta </a:t>
            </a:r>
            <a:r>
              <a:rPr lang="id-ID" i="1" dirty="0" smtClean="0"/>
              <a:t>corporate governance</a:t>
            </a:r>
            <a:r>
              <a:rPr lang="id-ID" dirty="0" smtClean="0"/>
              <a:t>.</a:t>
            </a:r>
          </a:p>
          <a:p>
            <a:pPr marL="711200" lvl="0" indent="-346075">
              <a:buFont typeface="+mj-lt"/>
              <a:buAutoNum type="arabicPeriod"/>
            </a:pPr>
            <a:r>
              <a:rPr lang="id-ID" dirty="0" smtClean="0"/>
              <a:t>Memahami prinsip pengendalian internal masing-masing proses bisnis. </a:t>
            </a:r>
          </a:p>
          <a:p>
            <a:pPr marL="711200" lvl="0" indent="-346075">
              <a:buFont typeface="+mj-lt"/>
              <a:buAutoNum type="arabicPeriod"/>
            </a:pPr>
            <a:r>
              <a:rPr lang="id-ID" dirty="0" smtClean="0"/>
              <a:t>Memahami proses bisnis yang umum dalam sistem infomasi.</a:t>
            </a:r>
          </a:p>
          <a:p>
            <a:pPr marL="711200" lvl="0" indent="-346075">
              <a:buFont typeface="+mj-lt"/>
              <a:buAutoNum type="arabicPeriod"/>
            </a:pPr>
            <a:r>
              <a:rPr lang="id-ID" dirty="0" smtClean="0"/>
              <a:t>Menerapkan keahlian menggunakan alat perancangan sistem untuk mendeskripsikan sebuah sistem informasi.</a:t>
            </a:r>
          </a:p>
          <a:p>
            <a:pPr marL="711200" lvl="0" indent="-346075">
              <a:buFont typeface="+mj-lt"/>
              <a:buAutoNum type="arabicPeriod"/>
            </a:pPr>
            <a:r>
              <a:rPr lang="id-ID" dirty="0" smtClean="0"/>
              <a:t>Mengevaluasi sistem informasi dan pengendalian internal berbasis teknologi informasi dalam menghasilkan sistem pelaporan oerusahaan yang relevan dan andal.</a:t>
            </a:r>
          </a:p>
          <a:p>
            <a:pPr marL="711200" lvl="0" indent="-346075">
              <a:buFont typeface="+mj-lt"/>
              <a:buAutoNum type="arabicPeriod"/>
            </a:pPr>
            <a:r>
              <a:rPr lang="id-ID" dirty="0" smtClean="0"/>
              <a:t>Mengidentifikasi dan mengkomunikasikan risiko pengendalian dan konsekuensinya untuk membuat rekomendasi.</a:t>
            </a:r>
          </a:p>
          <a:p>
            <a:pPr marL="711200" lvl="0" indent="-346075">
              <a:buFont typeface="+mj-lt"/>
              <a:buAutoNum type="arabicPeriod"/>
            </a:pPr>
            <a:r>
              <a:rPr lang="id-ID" dirty="0" smtClean="0"/>
              <a:t>Mengetahui penerapan pengendalian internal dalam praktik di dunia usaha saat ini.</a:t>
            </a:r>
          </a:p>
          <a:p>
            <a:pPr indent="1338263"/>
            <a:endParaRPr lang="id-ID" b="1"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14338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285749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348996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4837440"/>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Sistem Informasi dan Pengendalian Internal</a:t>
            </a:r>
            <a:endParaRPr lang="id-ID"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1338263"/>
            <a:r>
              <a:rPr lang="en-US" b="1" dirty="0" smtClean="0"/>
              <a:t>M</a:t>
            </a:r>
            <a:r>
              <a:rPr lang="id-ID" b="1" dirty="0" smtClean="0"/>
              <a:t>etode Pembelajaran:</a:t>
            </a:r>
          </a:p>
          <a:p>
            <a:pPr marL="1795463" indent="-457200">
              <a:buAutoNum type="arabicPeriod"/>
            </a:pPr>
            <a:r>
              <a:rPr lang="id-ID" dirty="0" smtClean="0"/>
              <a:t>Ceramah</a:t>
            </a:r>
          </a:p>
          <a:p>
            <a:pPr marL="1795463" indent="-457200">
              <a:buAutoNum type="arabicPeriod"/>
            </a:pPr>
            <a:r>
              <a:rPr lang="id-ID" dirty="0" smtClean="0"/>
              <a:t>Diskusi Kelas</a:t>
            </a:r>
          </a:p>
          <a:p>
            <a:pPr marL="1795463" indent="-457200">
              <a:buAutoNum type="arabicPeriod"/>
            </a:pPr>
            <a:r>
              <a:rPr lang="id-ID" dirty="0" smtClean="0"/>
              <a:t>Pembahasan kasus</a:t>
            </a:r>
          </a:p>
          <a:p>
            <a:pPr marL="1795463" indent="-457200">
              <a:buAutoNum type="arabicPeriod"/>
            </a:pPr>
            <a:r>
              <a:rPr lang="id-ID" dirty="0" smtClean="0"/>
              <a:t>Presentasi Kelompok</a:t>
            </a:r>
          </a:p>
          <a:p>
            <a:pPr marL="1795463" indent="-457200">
              <a:buAutoNum type="arabicPeriod"/>
            </a:pPr>
            <a:endParaRPr lang="id-ID" b="1" dirty="0" smtClean="0"/>
          </a:p>
          <a:p>
            <a:pPr marL="1795463" indent="-457200"/>
            <a:r>
              <a:rPr lang="id-ID" b="1" dirty="0" smtClean="0"/>
              <a:t>Bobot Penilaian:</a:t>
            </a:r>
          </a:p>
          <a:p>
            <a:pPr marL="1341438"/>
            <a:r>
              <a:rPr lang="id-ID" dirty="0" smtClean="0"/>
              <a:t>Partisipasi dan kehadiran		40%</a:t>
            </a:r>
          </a:p>
          <a:p>
            <a:pPr marL="1341438"/>
            <a:r>
              <a:rPr lang="id-ID" dirty="0" smtClean="0"/>
              <a:t>Presentasi kelompok			20%</a:t>
            </a:r>
          </a:p>
          <a:p>
            <a:pPr marL="1341438"/>
            <a:r>
              <a:rPr lang="id-ID" dirty="0" smtClean="0"/>
              <a:t>Makalah kasus				40%</a:t>
            </a:r>
          </a:p>
          <a:p>
            <a:pPr marL="1795463" indent="-457200"/>
            <a:endParaRPr lang="id-ID" dirty="0" smtClean="0"/>
          </a:p>
          <a:p>
            <a:pPr marL="1338263"/>
            <a:r>
              <a:rPr lang="id-ID" b="1" dirty="0" smtClean="0"/>
              <a:t>Jadwal Kuliah:</a:t>
            </a:r>
          </a:p>
          <a:p>
            <a:pPr marL="1338263"/>
            <a:r>
              <a:rPr lang="id-ID" dirty="0" smtClean="0"/>
              <a:t>Total Pertemuan 1 (satu) semester adalah 14 kali. Setiap sesi berbobot 3 (tiga) sks dengan lama perkuliahan 150 menit.</a:t>
            </a:r>
            <a:endParaRPr lang="id-ID" b="1"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14338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285749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348996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4837440"/>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Sistem Informasi dan Pengendalian Internal</a:t>
            </a:r>
            <a:endParaRPr lang="id-ID"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r>
              <a:rPr lang="id-ID" b="1" dirty="0" smtClean="0"/>
              <a:t>Latar Belakang CA</a:t>
            </a:r>
            <a:endParaRPr lang="id-ID" b="1" dirty="0"/>
          </a:p>
        </p:txBody>
      </p:sp>
      <p:sp>
        <p:nvSpPr>
          <p:cNvPr id="3" name="Content Placeholder 2"/>
          <p:cNvSpPr>
            <a:spLocks noGrp="1"/>
          </p:cNvSpPr>
          <p:nvPr>
            <p:ph idx="1"/>
          </p:nvPr>
        </p:nvSpPr>
        <p:spPr>
          <a:xfrm>
            <a:off x="457200" y="2214554"/>
            <a:ext cx="8229600" cy="3911609"/>
          </a:xfrm>
        </p:spPr>
        <p:txBody>
          <a:bodyPr>
            <a:normAutofit fontScale="85000" lnSpcReduction="10000"/>
          </a:bodyPr>
          <a:lstStyle/>
          <a:p>
            <a:pPr lvl="0"/>
            <a:r>
              <a:rPr lang="id-ID" dirty="0" smtClean="0"/>
              <a:t>Menaati Statement of Membership Obligations and Guidelines of International Federation of Accountants. </a:t>
            </a:r>
          </a:p>
          <a:p>
            <a:pPr lvl="0"/>
            <a:r>
              <a:rPr lang="id-ID" dirty="0" smtClean="0"/>
              <a:t>Memberi nilai tambah Akuntan Beregister.</a:t>
            </a:r>
          </a:p>
          <a:p>
            <a:pPr lvl="0"/>
            <a:r>
              <a:rPr lang="id-ID" dirty="0" smtClean="0"/>
              <a:t>Persiapan dalam menghadapi Masyarakat Ekonomi ASEAN 2015.</a:t>
            </a:r>
          </a:p>
          <a:p>
            <a:pPr lvl="0"/>
            <a:r>
              <a:rPr lang="id-ID" dirty="0" smtClean="0"/>
              <a:t>Persiapan menyongsong RUU tentang Pelaporan Keuangan.</a:t>
            </a:r>
          </a:p>
          <a:p>
            <a:pPr lvl="0"/>
            <a:r>
              <a:rPr lang="id-ID" dirty="0" smtClean="0"/>
              <a:t>Adanya kebutuhan pasar akan akuntan profesional yang selalu </a:t>
            </a:r>
            <a:r>
              <a:rPr lang="id-ID" i="1" dirty="0" smtClean="0"/>
              <a:t>update </a:t>
            </a:r>
            <a:r>
              <a:rPr lang="id-ID" dirty="0" smtClean="0"/>
              <a:t>perkembangan akuntansi.</a:t>
            </a:r>
          </a:p>
          <a:p>
            <a:pPr>
              <a:buNone/>
            </a:pPr>
            <a:endParaRPr lang="id-ID" dirty="0"/>
          </a:p>
        </p:txBody>
      </p:sp>
      <p:cxnSp>
        <p:nvCxnSpPr>
          <p:cNvPr id="5" name="Straight Connector 4"/>
          <p:cNvCxnSpPr/>
          <p:nvPr/>
        </p:nvCxnSpPr>
        <p:spPr>
          <a:xfrm flipV="1">
            <a:off x="429390" y="1643050"/>
            <a:ext cx="8286014" cy="794"/>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365125"/>
            <a:r>
              <a:rPr lang="en-US" sz="1600" b="1" dirty="0" smtClean="0"/>
              <a:t>S</a:t>
            </a:r>
            <a:r>
              <a:rPr lang="id-ID" sz="1600" b="1" dirty="0" smtClean="0"/>
              <a:t>ilabus:</a:t>
            </a:r>
          </a:p>
          <a:p>
            <a:pPr marL="711200" indent="-346075" algn="just">
              <a:buFont typeface="+mj-lt"/>
              <a:buAutoNum type="arabicPeriod"/>
            </a:pPr>
            <a:r>
              <a:rPr lang="id-ID" sz="1600" dirty="0" smtClean="0"/>
              <a:t>Sekilas Mengenai Sistem Informasi</a:t>
            </a:r>
          </a:p>
          <a:p>
            <a:pPr marL="711200" indent="-346075" algn="just">
              <a:buFont typeface="+mj-lt"/>
              <a:buAutoNum type="arabicPeriod"/>
            </a:pPr>
            <a:r>
              <a:rPr lang="id-ID" sz="1600" dirty="0" smtClean="0"/>
              <a:t>Sistem  Informasi Eksekutif (EIS)</a:t>
            </a:r>
          </a:p>
          <a:p>
            <a:pPr marL="711200" indent="-346075" algn="just">
              <a:buFont typeface="+mj-lt"/>
              <a:buAutoNum type="arabicPeriod"/>
            </a:pPr>
            <a:r>
              <a:rPr lang="id-ID" sz="1600" dirty="0" smtClean="0"/>
              <a:t>Peran Teknologi Informasi dalam Mendukung Sistem Informasi</a:t>
            </a:r>
          </a:p>
          <a:p>
            <a:pPr marL="711200" indent="-346075" algn="just">
              <a:buFont typeface="+mj-lt"/>
              <a:buAutoNum type="arabicPeriod"/>
            </a:pPr>
            <a:r>
              <a:rPr lang="id-ID" sz="1600" dirty="0" smtClean="0"/>
              <a:t>Peran Teknologi Informasi dalam Mendukung Sistem Informasi</a:t>
            </a:r>
          </a:p>
          <a:p>
            <a:pPr marL="711200" indent="-346075" algn="just">
              <a:buFont typeface="+mj-lt"/>
              <a:buAutoNum type="arabicPeriod"/>
            </a:pPr>
            <a:r>
              <a:rPr lang="id-ID" sz="1600" dirty="0" smtClean="0"/>
              <a:t>Sistem Informasi dan Pengendalian Internal</a:t>
            </a:r>
          </a:p>
          <a:p>
            <a:pPr marL="711200" indent="-346075" algn="just">
              <a:buFont typeface="+mj-lt"/>
              <a:buAutoNum type="arabicPeriod"/>
            </a:pPr>
            <a:r>
              <a:rPr lang="id-ID" sz="1600" dirty="0" smtClean="0"/>
              <a:t>Sistem Informasi dan Pengendalian Internal</a:t>
            </a:r>
          </a:p>
          <a:p>
            <a:pPr marL="711200" indent="-346075" algn="just">
              <a:buFont typeface="+mj-lt"/>
              <a:buAutoNum type="arabicPeriod"/>
            </a:pPr>
            <a:r>
              <a:rPr lang="id-ID" sz="1600" dirty="0" smtClean="0"/>
              <a:t>Audit atas Sistem Informasi Berbasis Teknologi Informasi</a:t>
            </a:r>
          </a:p>
          <a:p>
            <a:pPr marL="711200" indent="-346075" algn="just">
              <a:buFont typeface="+mj-lt"/>
              <a:buAutoNum type="arabicPeriod"/>
            </a:pPr>
            <a:r>
              <a:rPr lang="id-ID" sz="1600" dirty="0" smtClean="0"/>
              <a:t>Siklus Proses Bisnis</a:t>
            </a:r>
          </a:p>
          <a:p>
            <a:pPr marL="711200" indent="-346075" algn="just">
              <a:buFont typeface="+mj-lt"/>
              <a:buAutoNum type="arabicPeriod"/>
            </a:pPr>
            <a:r>
              <a:rPr lang="id-ID" sz="1600" dirty="0" smtClean="0"/>
              <a:t>Pembahasan Kasus: engidentifikasi kelemahan dari narasi suatu siklus akuntansi dan memberikan rekomendasi pengendalian yang disarankan.</a:t>
            </a:r>
          </a:p>
          <a:p>
            <a:pPr marL="711200" indent="-346075" algn="just">
              <a:buFont typeface="+mj-lt"/>
              <a:buAutoNum type="arabicPeriod"/>
            </a:pPr>
            <a:r>
              <a:rPr lang="id-ID" sz="1600" dirty="0" smtClean="0"/>
              <a:t>Siklus Proses Bisnis Pendukung: Manajemen Sumber Daya Manusia dan Siklus Penggajian</a:t>
            </a:r>
          </a:p>
          <a:p>
            <a:pPr marL="711200" indent="-346075" algn="just">
              <a:buFont typeface="+mj-lt"/>
              <a:buAutoNum type="arabicPeriod"/>
            </a:pPr>
            <a:r>
              <a:rPr lang="id-ID" sz="1600" dirty="0" smtClean="0"/>
              <a:t>Siklus Proses Bisnis Pendukung: Buku Besar (</a:t>
            </a:r>
            <a:r>
              <a:rPr lang="id-ID" sz="1600" i="1" dirty="0" smtClean="0"/>
              <a:t>General Ledger</a:t>
            </a:r>
            <a:r>
              <a:rPr lang="id-ID" sz="1600" dirty="0" smtClean="0"/>
              <a:t>) dan Siklus Pelaporan</a:t>
            </a:r>
          </a:p>
          <a:p>
            <a:pPr marL="711200" indent="-346075" algn="just">
              <a:buFont typeface="+mj-lt"/>
              <a:buAutoNum type="arabicPeriod"/>
            </a:pPr>
            <a:r>
              <a:rPr lang="id-ID" sz="1600" i="1" dirty="0" smtClean="0"/>
              <a:t>Internal Control over Financial Reporting</a:t>
            </a:r>
            <a:r>
              <a:rPr lang="id-ID" sz="1600" dirty="0" smtClean="0"/>
              <a:t>: Implementasi and Desain IcoFR</a:t>
            </a:r>
          </a:p>
          <a:p>
            <a:pPr marL="711200" indent="-346075" algn="just">
              <a:buFont typeface="+mj-lt"/>
              <a:buAutoNum type="arabicPeriod"/>
            </a:pPr>
            <a:r>
              <a:rPr lang="id-ID" sz="1600" i="1" dirty="0" smtClean="0"/>
              <a:t>Internal Control over Financial Reporting</a:t>
            </a:r>
            <a:r>
              <a:rPr lang="id-ID" sz="1600" dirty="0" smtClean="0"/>
              <a:t>: Evaluasi dan Pelaporan ICoFR</a:t>
            </a:r>
          </a:p>
          <a:p>
            <a:pPr marL="711200" indent="-346075" algn="just">
              <a:buFont typeface="+mj-lt"/>
              <a:buAutoNum type="arabicPeriod"/>
            </a:pPr>
            <a:r>
              <a:rPr lang="id-ID" sz="1600" dirty="0" smtClean="0"/>
              <a:t>Pembahasan kasus: siklus dalam industri jasa keuangan.</a:t>
            </a:r>
            <a:endParaRPr lang="id-ID" sz="1600" b="1"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14338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285749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348996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54312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45583" y="4837440"/>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Sistem Informasi dan Pengendalian Internal</a:t>
            </a:r>
            <a:endParaRPr lang="id-ID"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b="1" dirty="0" err="1" smtClean="0"/>
              <a:t>Tujuan</a:t>
            </a:r>
            <a:r>
              <a:rPr lang="en-US" sz="1600" b="1" dirty="0" smtClean="0"/>
              <a:t> </a:t>
            </a:r>
            <a:r>
              <a:rPr lang="en-US" sz="1600" b="1" dirty="0" err="1" smtClean="0"/>
              <a:t>Pembelajaran</a:t>
            </a:r>
            <a:endParaRPr lang="en-US" sz="1600" b="1" dirty="0" smtClean="0"/>
          </a:p>
          <a:p>
            <a:pPr marL="342900" lvl="0" indent="-342900">
              <a:buFont typeface="+mj-lt"/>
              <a:buAutoNum type="arabicPeriod"/>
            </a:pPr>
            <a:r>
              <a:rPr lang="id-ID" sz="1600" dirty="0" smtClean="0"/>
              <a:t>Memahami konsep manajemen perpajakan</a:t>
            </a:r>
            <a:endParaRPr lang="en-US" sz="1600" dirty="0" smtClean="0"/>
          </a:p>
          <a:p>
            <a:pPr marL="342900" lvl="0" indent="-342900">
              <a:buFont typeface="+mj-lt"/>
              <a:buAutoNum type="arabicPeriod"/>
            </a:pPr>
            <a:r>
              <a:rPr lang="id-ID" sz="1600" dirty="0" smtClean="0"/>
              <a:t>Mengevaluasi aspek perpajakan dalam pemilihan pendanaan</a:t>
            </a:r>
            <a:endParaRPr lang="en-US" sz="1600" dirty="0" smtClean="0"/>
          </a:p>
          <a:p>
            <a:pPr marL="342900" lvl="0" indent="-342900">
              <a:buFont typeface="+mj-lt"/>
              <a:buAutoNum type="arabicPeriod"/>
            </a:pPr>
            <a:r>
              <a:rPr lang="id-ID" sz="1600" dirty="0" smtClean="0"/>
              <a:t>Mengevaluasi </a:t>
            </a:r>
            <a:r>
              <a:rPr lang="id-ID" sz="1600" i="1" dirty="0" smtClean="0"/>
              <a:t>aspek perpajakan dan tax planning dalam</a:t>
            </a:r>
            <a:r>
              <a:rPr lang="id-ID" sz="1600" dirty="0" smtClean="0"/>
              <a:t> penggabungan usaha, restrukturisasi, dan likuidasi</a:t>
            </a:r>
            <a:endParaRPr lang="en-US" sz="1600" dirty="0" smtClean="0"/>
          </a:p>
          <a:p>
            <a:pPr marL="342900" lvl="0" indent="-342900">
              <a:buFont typeface="+mj-lt"/>
              <a:buAutoNum type="arabicPeriod"/>
            </a:pPr>
            <a:r>
              <a:rPr lang="id-ID" sz="1600" dirty="0" smtClean="0"/>
              <a:t>Mengevaluasi aspek perpajakan dan </a:t>
            </a:r>
            <a:r>
              <a:rPr lang="id-ID" sz="1600" i="1" dirty="0" smtClean="0"/>
              <a:t>tax planning </a:t>
            </a:r>
            <a:r>
              <a:rPr lang="id-ID" sz="1600" dirty="0" smtClean="0"/>
              <a:t>atas laba usaha dan laba lainnya dalam: </a:t>
            </a:r>
            <a:endParaRPr lang="en-US" sz="1600" dirty="0" smtClean="0"/>
          </a:p>
          <a:p>
            <a:pPr marL="685800" lvl="0" indent="-342900">
              <a:buFont typeface="Arial" pitchFamily="34" charset="0"/>
              <a:buChar char="•"/>
            </a:pPr>
            <a:r>
              <a:rPr lang="id-ID" sz="1600" dirty="0" smtClean="0"/>
              <a:t>Pajak Penghasilan Badan</a:t>
            </a:r>
            <a:endParaRPr lang="en-US" sz="1600" dirty="0" smtClean="0"/>
          </a:p>
          <a:p>
            <a:pPr marL="685800" lvl="0" indent="-342900">
              <a:buFont typeface="Arial" pitchFamily="34" charset="0"/>
              <a:buChar char="•"/>
            </a:pPr>
            <a:r>
              <a:rPr lang="id-ID" sz="1600" i="1" dirty="0" smtClean="0"/>
              <a:t>Withholding tax</a:t>
            </a:r>
            <a:endParaRPr lang="en-US" sz="1600" dirty="0" smtClean="0"/>
          </a:p>
          <a:p>
            <a:pPr marL="685800" lvl="0" indent="-342900">
              <a:buFont typeface="Arial" pitchFamily="34" charset="0"/>
              <a:buChar char="•"/>
            </a:pPr>
            <a:r>
              <a:rPr lang="id-ID" sz="1600" dirty="0" smtClean="0"/>
              <a:t>Pajak Pertambahan Nilai</a:t>
            </a:r>
            <a:endParaRPr lang="en-US" sz="1600" dirty="0" smtClean="0"/>
          </a:p>
          <a:p>
            <a:pPr marL="685800" lvl="0" indent="-342900">
              <a:buFont typeface="Arial" pitchFamily="34" charset="0"/>
              <a:buChar char="•"/>
            </a:pPr>
            <a:r>
              <a:rPr lang="id-ID" sz="1600" dirty="0" smtClean="0"/>
              <a:t>Pajak Karyawan </a:t>
            </a:r>
            <a:endParaRPr lang="en-US" sz="1600" dirty="0" smtClean="0"/>
          </a:p>
          <a:p>
            <a:pPr marL="342900" lvl="0" indent="-342900">
              <a:buFont typeface="+mj-lt"/>
              <a:buAutoNum type="arabicPeriod" startAt="5"/>
            </a:pPr>
            <a:r>
              <a:rPr lang="id-ID" sz="1600" dirty="0" smtClean="0"/>
              <a:t>Memahami perpajakan internasional, </a:t>
            </a:r>
            <a:r>
              <a:rPr lang="id-ID" sz="1600" i="1" dirty="0" smtClean="0"/>
              <a:t>transfer pricing</a:t>
            </a:r>
            <a:r>
              <a:rPr lang="id-ID" sz="1600" dirty="0" smtClean="0"/>
              <a:t>, dan </a:t>
            </a:r>
            <a:r>
              <a:rPr lang="id-ID" sz="1600" i="1" dirty="0" smtClean="0"/>
              <a:t>tax treaty</a:t>
            </a:r>
            <a:r>
              <a:rPr lang="id-ID" sz="1600" dirty="0" smtClean="0"/>
              <a:t> termasuk perpajakan di ASEAN</a:t>
            </a:r>
            <a:endParaRPr lang="en-US" sz="1600" dirty="0" smtClean="0"/>
          </a:p>
          <a:p>
            <a:pPr indent="365125"/>
            <a:endParaRPr lang="id-ID" sz="1600" b="1"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14338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285749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348996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48216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57158" y="5502610"/>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Manajemen Perpajakan</a:t>
            </a:r>
            <a:endParaRPr lang="id-ID"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1338263"/>
            <a:r>
              <a:rPr lang="en-US" sz="1600" b="1" dirty="0" smtClean="0"/>
              <a:t>M</a:t>
            </a:r>
            <a:r>
              <a:rPr lang="id-ID" sz="1600" b="1" dirty="0" smtClean="0"/>
              <a:t>etode Pembelajaran:</a:t>
            </a:r>
          </a:p>
          <a:p>
            <a:pPr marL="1795463" indent="-457200">
              <a:buAutoNum type="arabicPeriod"/>
            </a:pPr>
            <a:r>
              <a:rPr lang="id-ID" sz="1600" dirty="0" smtClean="0"/>
              <a:t>Ceramah</a:t>
            </a:r>
          </a:p>
          <a:p>
            <a:pPr marL="1795463" indent="-457200">
              <a:buAutoNum type="arabicPeriod"/>
            </a:pPr>
            <a:r>
              <a:rPr lang="id-ID" sz="1600" dirty="0" smtClean="0"/>
              <a:t>Diskusi Kelas</a:t>
            </a:r>
          </a:p>
          <a:p>
            <a:pPr marL="1795463" indent="-457200">
              <a:buAutoNum type="arabicPeriod"/>
            </a:pPr>
            <a:r>
              <a:rPr lang="id-ID" sz="1600" dirty="0" smtClean="0"/>
              <a:t>Pembahasan kasus</a:t>
            </a:r>
          </a:p>
          <a:p>
            <a:pPr marL="1795463" indent="-457200">
              <a:buAutoNum type="arabicPeriod"/>
            </a:pPr>
            <a:r>
              <a:rPr lang="id-ID" sz="1600" dirty="0" smtClean="0"/>
              <a:t>Presentasi Kelompok</a:t>
            </a:r>
          </a:p>
          <a:p>
            <a:pPr marL="1795463" indent="-457200">
              <a:buAutoNum type="arabicPeriod"/>
            </a:pPr>
            <a:endParaRPr lang="id-ID" sz="1600" b="1" dirty="0" smtClean="0"/>
          </a:p>
          <a:p>
            <a:pPr marL="1795463" indent="-457200"/>
            <a:r>
              <a:rPr lang="id-ID" sz="1600" b="1" dirty="0" smtClean="0"/>
              <a:t>Bobot Penilaian:</a:t>
            </a:r>
          </a:p>
          <a:p>
            <a:pPr marL="1308100"/>
            <a:r>
              <a:rPr lang="id-ID" sz="1600" dirty="0" smtClean="0"/>
              <a:t>Partisipasi dan k, presentasi, kehadiran		</a:t>
            </a:r>
            <a:r>
              <a:rPr lang="en-US" sz="1600" dirty="0" smtClean="0"/>
              <a:t>1</a:t>
            </a:r>
            <a:r>
              <a:rPr lang="id-ID" sz="1600" dirty="0" smtClean="0"/>
              <a:t>5%</a:t>
            </a:r>
            <a:endParaRPr lang="en-US" sz="1600" dirty="0" smtClean="0"/>
          </a:p>
          <a:p>
            <a:pPr marL="1308100"/>
            <a:r>
              <a:rPr lang="id-ID" sz="1600" dirty="0" smtClean="0"/>
              <a:t>Presentasi Kkelompok		</a:t>
            </a:r>
            <a:r>
              <a:rPr lang="en-US" sz="1600" dirty="0" smtClean="0"/>
              <a:t>	</a:t>
            </a:r>
            <a:r>
              <a:rPr lang="id-ID" sz="1600" dirty="0" smtClean="0"/>
              <a:t>30%</a:t>
            </a:r>
            <a:endParaRPr lang="en-US" sz="1600" dirty="0" smtClean="0"/>
          </a:p>
          <a:p>
            <a:pPr marL="1308100"/>
            <a:r>
              <a:rPr lang="id-ID" sz="1600" dirty="0" smtClean="0"/>
              <a:t>Makalah Analisis Kasus	</a:t>
            </a:r>
            <a:r>
              <a:rPr lang="en-US" sz="1600" dirty="0" smtClean="0"/>
              <a:t>		30</a:t>
            </a:r>
            <a:r>
              <a:rPr lang="id-ID" sz="1600" dirty="0" smtClean="0"/>
              <a:t>%</a:t>
            </a:r>
            <a:endParaRPr lang="en-US" sz="1600" dirty="0" smtClean="0"/>
          </a:p>
          <a:p>
            <a:pPr marL="1308100"/>
            <a:r>
              <a:rPr lang="id-ID" sz="1600" dirty="0" smtClean="0"/>
              <a:t>Makalah Akhir Evaluasi Strategi </a:t>
            </a:r>
            <a:r>
              <a:rPr lang="id-ID" sz="1600" i="1" dirty="0" smtClean="0"/>
              <a:t>Tax Planning</a:t>
            </a:r>
            <a:r>
              <a:rPr lang="id-ID" sz="1600" dirty="0" smtClean="0"/>
              <a:t> </a:t>
            </a:r>
            <a:endParaRPr lang="en-US" sz="1600" dirty="0" smtClean="0"/>
          </a:p>
          <a:p>
            <a:pPr marL="1308100"/>
            <a:r>
              <a:rPr lang="en-US" sz="1600" dirty="0" smtClean="0"/>
              <a:t>P</a:t>
            </a:r>
            <a:r>
              <a:rPr lang="id-ID" sz="1600" dirty="0" smtClean="0"/>
              <a:t>erusahaan</a:t>
            </a:r>
            <a:r>
              <a:rPr lang="en-US" sz="1600" dirty="0" smtClean="0"/>
              <a:t> 				25%</a:t>
            </a:r>
            <a:r>
              <a:rPr lang="id-ID" sz="1600" dirty="0" smtClean="0"/>
              <a:t> 					</a:t>
            </a:r>
            <a:endParaRPr lang="en-US" sz="1600" dirty="0" smtClean="0"/>
          </a:p>
          <a:p>
            <a:pPr marL="1795463" indent="-457200"/>
            <a:endParaRPr lang="id-ID" sz="1600" dirty="0" smtClean="0"/>
          </a:p>
          <a:p>
            <a:pPr marL="1338263"/>
            <a:r>
              <a:rPr lang="id-ID" sz="1600" b="1" dirty="0" smtClean="0"/>
              <a:t>Jadwal Kuliah:</a:t>
            </a:r>
          </a:p>
          <a:p>
            <a:pPr marL="1338263"/>
            <a:r>
              <a:rPr lang="id-ID" sz="1600" dirty="0" smtClean="0"/>
              <a:t>Total Pertemuan 1 (satu) semester adalah 14 kali. Setiap sesi berbobot 3 (tiga) sks dengan lama perkuliahan 150 menit.</a:t>
            </a:r>
            <a:endParaRPr lang="id-ID" sz="1600" b="1" dirty="0" smtClean="0"/>
          </a:p>
          <a:p>
            <a:pPr indent="365125"/>
            <a:endParaRPr lang="id-ID" sz="1600" b="1"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14338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285749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348996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48216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57158" y="5502610"/>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Manajemen Perpajakan</a:t>
            </a:r>
            <a:endParaRPr lang="id-ID"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936" y="1071546"/>
            <a:ext cx="6977343" cy="5429288"/>
          </a:xfrm>
          <a:prstGeom prst="roundRect">
            <a:avLst/>
          </a:prstGeo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indent="365125"/>
            <a:r>
              <a:rPr lang="en-US" sz="1600" b="1" dirty="0" err="1" smtClean="0"/>
              <a:t>Silabus</a:t>
            </a:r>
            <a:r>
              <a:rPr lang="en-US" sz="1600" b="1" dirty="0" smtClean="0"/>
              <a:t>:</a:t>
            </a:r>
          </a:p>
          <a:p>
            <a:pPr marL="850900" indent="-393700">
              <a:buAutoNum type="arabicPeriod"/>
            </a:pPr>
            <a:r>
              <a:rPr lang="en-US" sz="1600" dirty="0" smtClean="0"/>
              <a:t>Overview KUP</a:t>
            </a:r>
          </a:p>
          <a:p>
            <a:pPr marL="850900" indent="-393700">
              <a:buAutoNum type="arabicPeriod"/>
            </a:pPr>
            <a:r>
              <a:rPr lang="en-US" sz="1600" dirty="0" smtClean="0"/>
              <a:t>Overview </a:t>
            </a:r>
            <a:r>
              <a:rPr lang="en-US" sz="1600" dirty="0" err="1" smtClean="0"/>
              <a:t>PPh</a:t>
            </a:r>
            <a:endParaRPr lang="en-US" sz="1600" dirty="0" smtClean="0"/>
          </a:p>
          <a:p>
            <a:pPr marL="850900" indent="-393700">
              <a:buAutoNum type="arabicPeriod"/>
            </a:pPr>
            <a:r>
              <a:rPr lang="en-US" sz="1600" dirty="0" smtClean="0"/>
              <a:t>Overview PPN</a:t>
            </a:r>
          </a:p>
          <a:p>
            <a:pPr marL="850900" indent="-393700">
              <a:buAutoNum type="arabicPeriod"/>
            </a:pPr>
            <a:r>
              <a:rPr lang="en-US" sz="1600" dirty="0" err="1" smtClean="0"/>
              <a:t>Konsep</a:t>
            </a:r>
            <a:r>
              <a:rPr lang="en-US" sz="1600" dirty="0" smtClean="0"/>
              <a:t> </a:t>
            </a:r>
            <a:r>
              <a:rPr lang="en-US" sz="1600" dirty="0" err="1" smtClean="0"/>
              <a:t>Dasar</a:t>
            </a:r>
            <a:r>
              <a:rPr lang="en-US" sz="1600" dirty="0" smtClean="0"/>
              <a:t> </a:t>
            </a:r>
            <a:r>
              <a:rPr lang="en-US" sz="1600" dirty="0" err="1" smtClean="0"/>
              <a:t>Pajak</a:t>
            </a:r>
            <a:r>
              <a:rPr lang="en-US" sz="1600" dirty="0" smtClean="0"/>
              <a:t> </a:t>
            </a:r>
            <a:r>
              <a:rPr lang="en-US" sz="1600" dirty="0" err="1" smtClean="0"/>
              <a:t>Internasional</a:t>
            </a:r>
            <a:endParaRPr lang="en-US" sz="1600" dirty="0" smtClean="0"/>
          </a:p>
          <a:p>
            <a:pPr marL="850900" indent="-393700">
              <a:buAutoNum type="arabicPeriod"/>
            </a:pPr>
            <a:r>
              <a:rPr lang="en-US" sz="1600" dirty="0" err="1" smtClean="0"/>
              <a:t>Pengertian</a:t>
            </a:r>
            <a:r>
              <a:rPr lang="en-US" sz="1600" dirty="0" smtClean="0"/>
              <a:t> </a:t>
            </a:r>
            <a:r>
              <a:rPr lang="en-US" sz="1600" dirty="0" err="1" smtClean="0"/>
              <a:t>Dasar</a:t>
            </a:r>
            <a:r>
              <a:rPr lang="en-US" sz="1600" dirty="0" smtClean="0"/>
              <a:t> </a:t>
            </a:r>
            <a:r>
              <a:rPr lang="en-US" sz="1600" dirty="0" err="1" smtClean="0"/>
              <a:t>Manajemen</a:t>
            </a:r>
            <a:r>
              <a:rPr lang="en-US" sz="1600" dirty="0" smtClean="0"/>
              <a:t> </a:t>
            </a:r>
            <a:r>
              <a:rPr lang="en-US" sz="1600" dirty="0" err="1" smtClean="0"/>
              <a:t>Pajak</a:t>
            </a:r>
            <a:endParaRPr lang="en-US" sz="1600" dirty="0" smtClean="0"/>
          </a:p>
          <a:p>
            <a:pPr marL="850900" indent="-393700">
              <a:buAutoNum type="arabicPeriod"/>
            </a:pPr>
            <a:r>
              <a:rPr lang="en-US" sz="1600" dirty="0" err="1" smtClean="0"/>
              <a:t>Pemilihan</a:t>
            </a:r>
            <a:r>
              <a:rPr lang="en-US" sz="1600" dirty="0" smtClean="0"/>
              <a:t> </a:t>
            </a:r>
            <a:r>
              <a:rPr lang="en-US" sz="1600" dirty="0" err="1" smtClean="0"/>
              <a:t>Sumber</a:t>
            </a:r>
            <a:r>
              <a:rPr lang="en-US" sz="1600" dirty="0" smtClean="0"/>
              <a:t> </a:t>
            </a:r>
            <a:r>
              <a:rPr lang="en-US" sz="1600" dirty="0" err="1" smtClean="0"/>
              <a:t>Pembiayaan</a:t>
            </a:r>
            <a:r>
              <a:rPr lang="en-US" sz="1600" dirty="0" smtClean="0"/>
              <a:t> (I)</a:t>
            </a:r>
          </a:p>
          <a:p>
            <a:pPr marL="850900" indent="-393700">
              <a:buAutoNum type="arabicPeriod"/>
            </a:pPr>
            <a:r>
              <a:rPr lang="en-US" sz="1600" dirty="0" err="1" smtClean="0"/>
              <a:t>Pemilihan</a:t>
            </a:r>
            <a:r>
              <a:rPr lang="en-US" sz="1600" dirty="0" smtClean="0"/>
              <a:t> </a:t>
            </a:r>
            <a:r>
              <a:rPr lang="en-US" sz="1600" dirty="0" err="1" smtClean="0"/>
              <a:t>Sumber</a:t>
            </a:r>
            <a:r>
              <a:rPr lang="en-US" sz="1600" dirty="0" smtClean="0"/>
              <a:t> </a:t>
            </a:r>
            <a:r>
              <a:rPr lang="en-US" sz="1600" dirty="0" err="1" smtClean="0"/>
              <a:t>Pembiayaan</a:t>
            </a:r>
            <a:r>
              <a:rPr lang="en-US" sz="1600" dirty="0" smtClean="0"/>
              <a:t>  (II)</a:t>
            </a:r>
          </a:p>
          <a:p>
            <a:pPr marL="850900" indent="-393700">
              <a:buAutoNum type="arabicPeriod"/>
            </a:pPr>
            <a:r>
              <a:rPr lang="en-US" sz="1600" dirty="0" smtClean="0"/>
              <a:t>Tax Planning </a:t>
            </a:r>
            <a:r>
              <a:rPr lang="en-US" sz="1600" dirty="0" err="1" smtClean="0"/>
              <a:t>dan</a:t>
            </a:r>
            <a:r>
              <a:rPr lang="en-US" sz="1600" dirty="0" smtClean="0"/>
              <a:t> </a:t>
            </a:r>
            <a:r>
              <a:rPr lang="en-US" sz="1600" dirty="0" err="1" smtClean="0"/>
              <a:t>Pengendalian</a:t>
            </a:r>
            <a:r>
              <a:rPr lang="en-US" sz="1600" dirty="0" smtClean="0"/>
              <a:t> </a:t>
            </a:r>
            <a:r>
              <a:rPr lang="en-US" sz="1600" dirty="0" err="1" smtClean="0"/>
              <a:t>atas</a:t>
            </a:r>
            <a:r>
              <a:rPr lang="en-US" sz="1600" dirty="0" smtClean="0"/>
              <a:t> </a:t>
            </a:r>
            <a:r>
              <a:rPr lang="en-US" sz="1600" dirty="0" err="1" smtClean="0"/>
              <a:t>penghasilan</a:t>
            </a:r>
            <a:r>
              <a:rPr lang="en-US" sz="1600" dirty="0" smtClean="0"/>
              <a:t> Usaha </a:t>
            </a:r>
            <a:r>
              <a:rPr lang="en-US" sz="1600" dirty="0" err="1" smtClean="0"/>
              <a:t>dan</a:t>
            </a:r>
            <a:r>
              <a:rPr lang="en-US" sz="1600" dirty="0" smtClean="0"/>
              <a:t> </a:t>
            </a:r>
            <a:r>
              <a:rPr lang="en-US" sz="1600" dirty="0" err="1" smtClean="0"/>
              <a:t>Penghasilan</a:t>
            </a:r>
            <a:r>
              <a:rPr lang="en-US" sz="1600" dirty="0" smtClean="0"/>
              <a:t> </a:t>
            </a:r>
            <a:r>
              <a:rPr lang="en-US" sz="1600" dirty="0" err="1" smtClean="0"/>
              <a:t>lainnya</a:t>
            </a:r>
            <a:endParaRPr lang="en-US" sz="1600" dirty="0" smtClean="0"/>
          </a:p>
          <a:p>
            <a:pPr marL="850900" indent="-393700">
              <a:buFontTx/>
              <a:buAutoNum type="arabicPeriod"/>
            </a:pPr>
            <a:r>
              <a:rPr lang="id-ID" sz="1600" i="1" dirty="0" smtClean="0"/>
              <a:t>Tax Planning</a:t>
            </a:r>
            <a:r>
              <a:rPr lang="id-ID" sz="1600" dirty="0" smtClean="0"/>
              <a:t> dan Pengendalian atas Unsur-unsur Harga Pokok Penjualan dan Pengurang Penghasilan Bruto</a:t>
            </a:r>
            <a:endParaRPr lang="en-US" sz="1600" dirty="0" smtClean="0"/>
          </a:p>
          <a:p>
            <a:pPr marL="850900" indent="-393700">
              <a:buFontTx/>
              <a:buAutoNum type="arabicPeriod"/>
            </a:pPr>
            <a:r>
              <a:rPr lang="en-US" sz="1600" i="1" dirty="0" smtClean="0"/>
              <a:t>Tax Planning</a:t>
            </a:r>
            <a:r>
              <a:rPr lang="en-US" sz="1600" dirty="0" smtClean="0"/>
              <a:t> </a:t>
            </a:r>
            <a:r>
              <a:rPr lang="en-US" sz="1600" dirty="0" err="1" smtClean="0"/>
              <a:t>dan</a:t>
            </a:r>
            <a:r>
              <a:rPr lang="en-US" sz="1600" dirty="0" smtClean="0"/>
              <a:t> </a:t>
            </a:r>
            <a:r>
              <a:rPr lang="en-US" sz="1600" dirty="0" err="1" smtClean="0"/>
              <a:t>Pengendalian</a:t>
            </a:r>
            <a:r>
              <a:rPr lang="en-US" sz="1600" dirty="0" smtClean="0"/>
              <a:t> </a:t>
            </a:r>
            <a:r>
              <a:rPr lang="en-US" sz="1600" dirty="0" err="1" smtClean="0"/>
              <a:t>atas</a:t>
            </a:r>
            <a:r>
              <a:rPr lang="en-US" sz="1600" dirty="0" smtClean="0"/>
              <a:t> </a:t>
            </a:r>
            <a:r>
              <a:rPr lang="en-US" sz="1600" dirty="0" err="1" smtClean="0"/>
              <a:t>PPh</a:t>
            </a:r>
            <a:r>
              <a:rPr lang="en-US" sz="1600" dirty="0" smtClean="0"/>
              <a:t> </a:t>
            </a:r>
            <a:r>
              <a:rPr lang="en-US" sz="1600" dirty="0" err="1" smtClean="0"/>
              <a:t>Pasal</a:t>
            </a:r>
            <a:r>
              <a:rPr lang="en-US" sz="1600" dirty="0" smtClean="0"/>
              <a:t> 21</a:t>
            </a:r>
          </a:p>
          <a:p>
            <a:pPr marL="850900" indent="-393700">
              <a:buFontTx/>
              <a:buAutoNum type="arabicPeriod"/>
            </a:pPr>
            <a:r>
              <a:rPr lang="id-ID" sz="1600" i="1" dirty="0" smtClean="0"/>
              <a:t>Tax Planning</a:t>
            </a:r>
            <a:r>
              <a:rPr lang="id-ID" sz="1600" dirty="0" smtClean="0"/>
              <a:t> dan Pengendalian atas Unsur-unsur Objek </a:t>
            </a:r>
            <a:r>
              <a:rPr lang="id-ID" sz="1600" i="1" dirty="0" smtClean="0"/>
              <a:t>Withholding Tax (selain PPh Ps. 21)</a:t>
            </a:r>
            <a:endParaRPr lang="en-US" sz="1600" dirty="0" smtClean="0"/>
          </a:p>
          <a:p>
            <a:pPr marL="850900" indent="-393700">
              <a:buFontTx/>
              <a:buAutoNum type="arabicPeriod"/>
            </a:pPr>
            <a:r>
              <a:rPr lang="fi-FI" sz="1600" i="1" dirty="0" smtClean="0"/>
              <a:t>Tax Planning</a:t>
            </a:r>
            <a:r>
              <a:rPr lang="fi-FI" sz="1600" dirty="0" smtClean="0"/>
              <a:t> dan Pengendalian atas Pajak Pertambahan Nilai</a:t>
            </a:r>
            <a:endParaRPr lang="en-US" sz="1600" dirty="0" smtClean="0"/>
          </a:p>
          <a:p>
            <a:pPr marL="850900" indent="-393700">
              <a:buFontTx/>
              <a:buAutoNum type="arabicPeriod"/>
            </a:pPr>
            <a:r>
              <a:rPr lang="id-ID" sz="1600" i="1" dirty="0" smtClean="0"/>
              <a:t>Tax Planning </a:t>
            </a:r>
            <a:r>
              <a:rPr lang="id-ID" sz="1600" dirty="0" smtClean="0"/>
              <a:t>dalam pemanfaatan </a:t>
            </a:r>
            <a:r>
              <a:rPr lang="id-ID" sz="1600" i="1" dirty="0" smtClean="0"/>
              <a:t>tax incentives</a:t>
            </a:r>
            <a:endParaRPr lang="en-US" sz="1600" dirty="0" smtClean="0"/>
          </a:p>
          <a:p>
            <a:pPr marL="850900" indent="-393700">
              <a:buFontTx/>
              <a:buAutoNum type="arabicPeriod"/>
            </a:pPr>
            <a:r>
              <a:rPr lang="id-ID" sz="1600" i="1" dirty="0" smtClean="0"/>
              <a:t>Tax Planning </a:t>
            </a:r>
            <a:r>
              <a:rPr lang="id-ID" sz="1600" dirty="0" smtClean="0"/>
              <a:t>atas Struktur </a:t>
            </a:r>
            <a:r>
              <a:rPr lang="id-ID" sz="1600" i="1" dirty="0" smtClean="0"/>
              <a:t>Inbound Investment</a:t>
            </a:r>
            <a:endParaRPr lang="en-US" sz="1600" dirty="0" smtClean="0"/>
          </a:p>
        </p:txBody>
      </p:sp>
      <p:sp>
        <p:nvSpPr>
          <p:cNvPr id="12" name="Rectangle 11"/>
          <p:cNvSpPr/>
          <p:nvPr/>
        </p:nvSpPr>
        <p:spPr>
          <a:xfrm>
            <a:off x="500034" y="157161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3" name="Rectangle 12"/>
          <p:cNvSpPr/>
          <p:nvPr/>
        </p:nvSpPr>
        <p:spPr>
          <a:xfrm>
            <a:off x="500034" y="414338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4" name="Rectangle 13"/>
          <p:cNvSpPr/>
          <p:nvPr/>
        </p:nvSpPr>
        <p:spPr>
          <a:xfrm>
            <a:off x="500034" y="2214554"/>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5" name="Rectangle 14"/>
          <p:cNvSpPr/>
          <p:nvPr/>
        </p:nvSpPr>
        <p:spPr>
          <a:xfrm>
            <a:off x="500034" y="2857496"/>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6" name="Rectangle 15"/>
          <p:cNvSpPr/>
          <p:nvPr/>
        </p:nvSpPr>
        <p:spPr>
          <a:xfrm>
            <a:off x="500034" y="3489960"/>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7" name="Rectangle 16"/>
          <p:cNvSpPr/>
          <p:nvPr/>
        </p:nvSpPr>
        <p:spPr>
          <a:xfrm>
            <a:off x="500034" y="4821652"/>
            <a:ext cx="1571636"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11" name="Pentagon 10"/>
          <p:cNvSpPr/>
          <p:nvPr/>
        </p:nvSpPr>
        <p:spPr>
          <a:xfrm>
            <a:off x="357158" y="5502610"/>
            <a:ext cx="2083277" cy="642942"/>
          </a:xfrm>
          <a:prstGeom prst="homePlate">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smtClean="0"/>
              <a:t>Manajemen Perpajakan</a:t>
            </a:r>
            <a:endParaRPr lang="id-ID"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86446" cy="1143000"/>
          </a:xfrm>
        </p:spPr>
        <p:txBody>
          <a:bodyPr>
            <a:normAutofit/>
          </a:bodyPr>
          <a:lstStyle/>
          <a:p>
            <a:r>
              <a:rPr lang="en-US" sz="2600" b="1" dirty="0" smtClean="0"/>
              <a:t>Examinations and Practical Experience</a:t>
            </a:r>
            <a:br>
              <a:rPr lang="en-US" sz="2600" b="1" dirty="0" smtClean="0"/>
            </a:br>
            <a:r>
              <a:rPr lang="en-US" sz="2600" b="1" dirty="0" smtClean="0"/>
              <a:t>(</a:t>
            </a:r>
            <a:r>
              <a:rPr lang="en-US" sz="2600" b="1" dirty="0" err="1" smtClean="0"/>
              <a:t>referensi</a:t>
            </a:r>
            <a:r>
              <a:rPr lang="en-US" sz="2600" b="1" dirty="0" smtClean="0"/>
              <a:t> best practice)</a:t>
            </a:r>
            <a:endParaRPr lang="id-ID" sz="2600" b="1" dirty="0"/>
          </a:p>
        </p:txBody>
      </p:sp>
      <p:grpSp>
        <p:nvGrpSpPr>
          <p:cNvPr id="15" name="Group 14"/>
          <p:cNvGrpSpPr/>
          <p:nvPr/>
        </p:nvGrpSpPr>
        <p:grpSpPr>
          <a:xfrm>
            <a:off x="390556" y="1343047"/>
            <a:ext cx="8610600" cy="5157787"/>
            <a:chOff x="304800" y="1700213"/>
            <a:chExt cx="8610600" cy="5157787"/>
          </a:xfrm>
        </p:grpSpPr>
        <p:sp>
          <p:nvSpPr>
            <p:cNvPr id="16" name="Rounded Rectangle 15"/>
            <p:cNvSpPr/>
            <p:nvPr/>
          </p:nvSpPr>
          <p:spPr>
            <a:xfrm>
              <a:off x="304800" y="1700213"/>
              <a:ext cx="8610600" cy="5157787"/>
            </a:xfrm>
            <a:prstGeom prst="roundRect">
              <a:avLst>
                <a:gd name="adj" fmla="val 3837"/>
              </a:avLst>
            </a:pr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kstboks 68"/>
            <p:cNvSpPr txBox="1">
              <a:spLocks noChangeArrowheads="1"/>
            </p:cNvSpPr>
            <p:nvPr/>
          </p:nvSpPr>
          <p:spPr bwMode="auto">
            <a:xfrm>
              <a:off x="755650" y="1844675"/>
              <a:ext cx="7632700" cy="4524375"/>
            </a:xfrm>
            <a:prstGeom prst="rect">
              <a:avLst/>
            </a:prstGeom>
            <a:noFill/>
            <a:ln w="9525">
              <a:noFill/>
              <a:miter lim="800000"/>
              <a:headEnd/>
              <a:tailEnd/>
            </a:ln>
          </p:spPr>
          <p:txBody>
            <a:bodyPr>
              <a:spAutoFit/>
            </a:bodyPr>
            <a:lstStyle/>
            <a:p>
              <a:pPr algn="just" fontAlgn="auto">
                <a:spcBef>
                  <a:spcPts val="0"/>
                </a:spcBef>
                <a:spcAft>
                  <a:spcPts val="600"/>
                </a:spcAft>
                <a:defRPr/>
              </a:pPr>
              <a:r>
                <a:rPr lang="en-US" sz="1600" dirty="0">
                  <a:latin typeface="+mj-lt"/>
                  <a:ea typeface="ＭＳ Ｐゴシック" charset="0"/>
                  <a:cs typeface="ＭＳ Ｐゴシック" charset="0"/>
                </a:rPr>
                <a:t>As part of its admission requirements, a professional body needs entrance</a:t>
              </a:r>
              <a:r>
                <a:rPr lang="id-ID" sz="1600" dirty="0">
                  <a:latin typeface="+mj-lt"/>
                  <a:ea typeface="ＭＳ Ｐゴシック" charset="0"/>
                  <a:cs typeface="ＭＳ Ｐゴシック" charset="0"/>
                </a:rPr>
                <a:t> </a:t>
              </a:r>
              <a:r>
                <a:rPr lang="en-US" sz="1600" dirty="0">
                  <a:latin typeface="+mj-lt"/>
                  <a:ea typeface="ＭＳ Ｐゴシック" charset="0"/>
                  <a:cs typeface="ＭＳ Ｐゴシック" charset="0"/>
                </a:rPr>
                <a:t>examinations and training requirements. These should follow the International</a:t>
              </a:r>
              <a:r>
                <a:rPr lang="id-ID" sz="1600" dirty="0">
                  <a:latin typeface="+mj-lt"/>
                  <a:ea typeface="ＭＳ Ｐゴシック" charset="0"/>
                  <a:cs typeface="ＭＳ Ｐゴシック" charset="0"/>
                </a:rPr>
                <a:t> </a:t>
              </a:r>
              <a:r>
                <a:rPr lang="en-US" sz="1600" dirty="0">
                  <a:latin typeface="+mj-lt"/>
                  <a:ea typeface="ＭＳ Ｐゴシック" charset="0"/>
                  <a:cs typeface="ＭＳ Ｐゴシック" charset="0"/>
                </a:rPr>
                <a:t>Education Standards (IES) issued by the International Accounting Education Standards Board (IAESB) under the auspices of IFAC.  The IES cover:</a:t>
              </a:r>
            </a:p>
            <a:p>
              <a:pPr fontAlgn="auto">
                <a:spcBef>
                  <a:spcPts val="0"/>
                </a:spcBef>
                <a:spcAft>
                  <a:spcPts val="600"/>
                </a:spcAft>
                <a:defRPr/>
              </a:pPr>
              <a:endParaRPr lang="id-ID" sz="1600" dirty="0">
                <a:latin typeface="+mj-lt"/>
                <a:ea typeface="ＭＳ Ｐゴシック" charset="0"/>
                <a:cs typeface="ＭＳ Ｐゴシック" charset="0"/>
              </a:endParaRPr>
            </a:p>
            <a:p>
              <a:pPr marL="531813" lvl="1" fontAlgn="auto">
                <a:spcBef>
                  <a:spcPts val="0"/>
                </a:spcBef>
                <a:spcAft>
                  <a:spcPts val="1200"/>
                </a:spcAft>
                <a:defRPr/>
              </a:pPr>
              <a:r>
                <a:rPr lang="en-US" sz="1600" b="1" dirty="0">
                  <a:solidFill>
                    <a:srgbClr val="C00000"/>
                  </a:solidFill>
                  <a:latin typeface="+mj-lt"/>
                  <a:ea typeface="ＭＳ Ｐゴシック" charset="0"/>
                  <a:cs typeface="ＭＳ Ｐゴシック" charset="0"/>
                </a:rPr>
                <a:t>IES 1 Entry requirements to a program of professional accounting education</a:t>
              </a:r>
              <a:endParaRPr lang="id-ID" sz="1600" b="1" dirty="0">
                <a:solidFill>
                  <a:srgbClr val="C00000"/>
                </a:solidFill>
                <a:latin typeface="+mj-lt"/>
                <a:ea typeface="ＭＳ Ｐゴシック" charset="0"/>
                <a:cs typeface="ＭＳ Ｐゴシック" charset="0"/>
              </a:endParaRPr>
            </a:p>
            <a:p>
              <a:pPr marL="531813" lvl="1" fontAlgn="auto">
                <a:spcBef>
                  <a:spcPts val="0"/>
                </a:spcBef>
                <a:spcAft>
                  <a:spcPts val="1200"/>
                </a:spcAft>
                <a:defRPr/>
              </a:pPr>
              <a:r>
                <a:rPr lang="en-US" sz="1600" dirty="0">
                  <a:solidFill>
                    <a:schemeClr val="tx2">
                      <a:lumMod val="10000"/>
                    </a:schemeClr>
                  </a:solidFill>
                  <a:latin typeface="+mj-lt"/>
                  <a:ea typeface="ＭＳ Ｐゴシック" charset="0"/>
                  <a:cs typeface="ＭＳ Ｐゴシック" charset="0"/>
                </a:rPr>
                <a:t>IES </a:t>
              </a:r>
              <a:r>
                <a:rPr lang="id-ID" sz="1600" dirty="0">
                  <a:solidFill>
                    <a:schemeClr val="tx2">
                      <a:lumMod val="10000"/>
                    </a:schemeClr>
                  </a:solidFill>
                  <a:latin typeface="+mj-lt"/>
                  <a:ea typeface="ＭＳ Ｐゴシック" charset="0"/>
                  <a:cs typeface="ＭＳ Ｐゴシック" charset="0"/>
                </a:rPr>
                <a:t>2 </a:t>
              </a:r>
              <a:r>
                <a:rPr lang="en-US" sz="1600" dirty="0">
                  <a:solidFill>
                    <a:srgbClr val="000000"/>
                  </a:solidFill>
                  <a:latin typeface="+mj-lt"/>
                  <a:ea typeface="ＭＳ Ｐゴシック" charset="0"/>
                  <a:cs typeface="ＭＳ Ｐゴシック" charset="0"/>
                </a:rPr>
                <a:t>Content of professional education programs</a:t>
              </a:r>
            </a:p>
            <a:p>
              <a:pPr marL="531813" lvl="1" fontAlgn="auto">
                <a:spcBef>
                  <a:spcPts val="0"/>
                </a:spcBef>
                <a:spcAft>
                  <a:spcPts val="1200"/>
                </a:spcAft>
                <a:defRPr/>
              </a:pPr>
              <a:r>
                <a:rPr lang="en-US" sz="1600" dirty="0">
                  <a:solidFill>
                    <a:schemeClr val="tx2">
                      <a:lumMod val="10000"/>
                    </a:schemeClr>
                  </a:solidFill>
                  <a:latin typeface="+mj-lt"/>
                  <a:ea typeface="ＭＳ Ｐゴシック" charset="0"/>
                  <a:cs typeface="ＭＳ Ｐゴシック" charset="0"/>
                </a:rPr>
                <a:t>IES </a:t>
              </a:r>
              <a:r>
                <a:rPr lang="id-ID" sz="1600" dirty="0">
                  <a:solidFill>
                    <a:schemeClr val="tx2">
                      <a:lumMod val="10000"/>
                    </a:schemeClr>
                  </a:solidFill>
                  <a:latin typeface="+mj-lt"/>
                  <a:ea typeface="ＭＳ Ｐゴシック" charset="0"/>
                  <a:cs typeface="ＭＳ Ｐゴシック" charset="0"/>
                </a:rPr>
                <a:t>3 </a:t>
              </a:r>
              <a:r>
                <a:rPr lang="en-US" sz="1600" dirty="0">
                  <a:solidFill>
                    <a:srgbClr val="000000"/>
                  </a:solidFill>
                  <a:latin typeface="+mj-lt"/>
                  <a:ea typeface="ＭＳ Ｐゴシック" charset="0"/>
                  <a:cs typeface="ＭＳ Ｐゴシック" charset="0"/>
                </a:rPr>
                <a:t>Professional skills</a:t>
              </a:r>
            </a:p>
            <a:p>
              <a:pPr marL="531813" lvl="1" fontAlgn="auto">
                <a:spcBef>
                  <a:spcPts val="0"/>
                </a:spcBef>
                <a:spcAft>
                  <a:spcPts val="1200"/>
                </a:spcAft>
                <a:defRPr/>
              </a:pPr>
              <a:r>
                <a:rPr lang="en-US" sz="1600" dirty="0">
                  <a:solidFill>
                    <a:schemeClr val="tx2">
                      <a:lumMod val="10000"/>
                    </a:schemeClr>
                  </a:solidFill>
                  <a:latin typeface="+mj-lt"/>
                  <a:ea typeface="ＭＳ Ｐゴシック" charset="0"/>
                  <a:cs typeface="ＭＳ Ｐゴシック" charset="0"/>
                </a:rPr>
                <a:t>IES </a:t>
              </a:r>
              <a:r>
                <a:rPr lang="id-ID" sz="1600" dirty="0">
                  <a:solidFill>
                    <a:schemeClr val="tx2">
                      <a:lumMod val="10000"/>
                    </a:schemeClr>
                  </a:solidFill>
                  <a:latin typeface="+mj-lt"/>
                  <a:ea typeface="ＭＳ Ｐゴシック" charset="0"/>
                  <a:cs typeface="ＭＳ Ｐゴシック" charset="0"/>
                </a:rPr>
                <a:t>4 </a:t>
              </a:r>
              <a:r>
                <a:rPr lang="en-US" sz="1600" dirty="0">
                  <a:solidFill>
                    <a:srgbClr val="000000"/>
                  </a:solidFill>
                  <a:latin typeface="+mj-lt"/>
                  <a:ea typeface="ＭＳ Ｐゴシック" charset="0"/>
                  <a:cs typeface="ＭＳ Ｐゴシック" charset="0"/>
                </a:rPr>
                <a:t>Professional values, ethics and attitudes</a:t>
              </a:r>
            </a:p>
            <a:p>
              <a:pPr marL="531813" lvl="1" fontAlgn="auto">
                <a:spcBef>
                  <a:spcPts val="0"/>
                </a:spcBef>
                <a:spcAft>
                  <a:spcPts val="1200"/>
                </a:spcAft>
                <a:defRPr/>
              </a:pPr>
              <a:r>
                <a:rPr lang="en-US" sz="1600" b="1" dirty="0">
                  <a:solidFill>
                    <a:srgbClr val="C00000"/>
                  </a:solidFill>
                  <a:latin typeface="+mj-lt"/>
                  <a:ea typeface="ＭＳ Ｐゴシック" charset="0"/>
                  <a:cs typeface="ＭＳ Ｐゴシック" charset="0"/>
                </a:rPr>
                <a:t>IES </a:t>
              </a:r>
              <a:r>
                <a:rPr lang="id-ID" sz="1600" b="1" dirty="0">
                  <a:solidFill>
                    <a:srgbClr val="C00000"/>
                  </a:solidFill>
                  <a:latin typeface="+mj-lt"/>
                  <a:ea typeface="ＭＳ Ｐゴシック" charset="0"/>
                  <a:cs typeface="ＭＳ Ｐゴシック" charset="0"/>
                </a:rPr>
                <a:t>5 </a:t>
              </a:r>
              <a:r>
                <a:rPr lang="en-US" sz="1600" b="1" dirty="0">
                  <a:solidFill>
                    <a:srgbClr val="C00000"/>
                  </a:solidFill>
                  <a:latin typeface="+mj-lt"/>
                  <a:ea typeface="ＭＳ Ｐゴシック" charset="0"/>
                  <a:cs typeface="ＭＳ Ｐゴシック" charset="0"/>
                </a:rPr>
                <a:t>Practical experience requirements</a:t>
              </a:r>
            </a:p>
            <a:p>
              <a:pPr marL="531813" lvl="1" fontAlgn="auto">
                <a:spcBef>
                  <a:spcPts val="0"/>
                </a:spcBef>
                <a:spcAft>
                  <a:spcPts val="1200"/>
                </a:spcAft>
                <a:defRPr/>
              </a:pPr>
              <a:r>
                <a:rPr lang="en-US" sz="1600" dirty="0">
                  <a:solidFill>
                    <a:schemeClr val="tx2">
                      <a:lumMod val="10000"/>
                    </a:schemeClr>
                  </a:solidFill>
                  <a:latin typeface="+mj-lt"/>
                  <a:ea typeface="ＭＳ Ｐゴシック" charset="0"/>
                  <a:cs typeface="ＭＳ Ｐゴシック" charset="0"/>
                </a:rPr>
                <a:t>IES </a:t>
              </a:r>
              <a:r>
                <a:rPr lang="id-ID" sz="1600" dirty="0">
                  <a:solidFill>
                    <a:schemeClr val="tx2">
                      <a:lumMod val="10000"/>
                    </a:schemeClr>
                  </a:solidFill>
                  <a:latin typeface="+mj-lt"/>
                  <a:ea typeface="ＭＳ Ｐゴシック" charset="0"/>
                  <a:cs typeface="ＭＳ Ｐゴシック" charset="0"/>
                </a:rPr>
                <a:t>6 </a:t>
              </a:r>
              <a:r>
                <a:rPr lang="en-US" sz="1600" dirty="0">
                  <a:solidFill>
                    <a:srgbClr val="000000"/>
                  </a:solidFill>
                  <a:latin typeface="+mj-lt"/>
                  <a:ea typeface="ＭＳ Ｐゴシック" charset="0"/>
                  <a:cs typeface="ＭＳ Ｐゴシック" charset="0"/>
                </a:rPr>
                <a:t>Assessment of professional capabilities and competence</a:t>
              </a:r>
            </a:p>
            <a:p>
              <a:pPr marL="531813" lvl="1" fontAlgn="auto">
                <a:spcBef>
                  <a:spcPts val="0"/>
                </a:spcBef>
                <a:spcAft>
                  <a:spcPts val="1200"/>
                </a:spcAft>
                <a:defRPr/>
              </a:pPr>
              <a:r>
                <a:rPr lang="en-US" sz="1600" b="1" dirty="0">
                  <a:solidFill>
                    <a:srgbClr val="C00000"/>
                  </a:solidFill>
                  <a:latin typeface="+mj-lt"/>
                  <a:ea typeface="ＭＳ Ｐゴシック" charset="0"/>
                  <a:cs typeface="ＭＳ Ｐゴシック" charset="0"/>
                </a:rPr>
                <a:t>IES </a:t>
              </a:r>
              <a:r>
                <a:rPr lang="id-ID" sz="1600" b="1" dirty="0">
                  <a:solidFill>
                    <a:srgbClr val="C00000"/>
                  </a:solidFill>
                  <a:latin typeface="+mj-lt"/>
                  <a:ea typeface="ＭＳ Ｐゴシック" charset="0"/>
                  <a:cs typeface="ＭＳ Ｐゴシック" charset="0"/>
                </a:rPr>
                <a:t>7 </a:t>
              </a:r>
              <a:r>
                <a:rPr lang="en-US" sz="1600" b="1" dirty="0">
                  <a:solidFill>
                    <a:srgbClr val="C00000"/>
                  </a:solidFill>
                  <a:latin typeface="+mj-lt"/>
                  <a:ea typeface="ＭＳ Ｐゴシック" charset="0"/>
                  <a:cs typeface="ＭＳ Ｐゴシック" charset="0"/>
                </a:rPr>
                <a:t>Continuing professional development</a:t>
              </a:r>
            </a:p>
            <a:p>
              <a:pPr marL="531813" lvl="1" fontAlgn="auto">
                <a:spcBef>
                  <a:spcPts val="0"/>
                </a:spcBef>
                <a:spcAft>
                  <a:spcPts val="1200"/>
                </a:spcAft>
                <a:defRPr/>
              </a:pPr>
              <a:r>
                <a:rPr lang="en-US" sz="1600" dirty="0">
                  <a:solidFill>
                    <a:schemeClr val="tx2">
                      <a:lumMod val="10000"/>
                    </a:schemeClr>
                  </a:solidFill>
                  <a:latin typeface="+mj-lt"/>
                  <a:ea typeface="ＭＳ Ｐゴシック" charset="0"/>
                  <a:cs typeface="ＭＳ Ｐゴシック" charset="0"/>
                </a:rPr>
                <a:t>IES </a:t>
              </a:r>
              <a:r>
                <a:rPr lang="id-ID" sz="1600" dirty="0">
                  <a:solidFill>
                    <a:schemeClr val="tx2">
                      <a:lumMod val="10000"/>
                    </a:schemeClr>
                  </a:solidFill>
                  <a:latin typeface="+mj-lt"/>
                  <a:ea typeface="ＭＳ Ｐゴシック" charset="0"/>
                  <a:cs typeface="ＭＳ Ｐゴシック" charset="0"/>
                </a:rPr>
                <a:t>8 </a:t>
              </a:r>
              <a:r>
                <a:rPr lang="en-US" sz="1600" dirty="0">
                  <a:solidFill>
                    <a:srgbClr val="000000"/>
                  </a:solidFill>
                  <a:latin typeface="+mj-lt"/>
                  <a:ea typeface="ＭＳ Ｐゴシック" charset="0"/>
                  <a:cs typeface="ＭＳ Ｐゴシック" charset="0"/>
                </a:rPr>
                <a:t>Competence requirements for audit professionals</a:t>
              </a:r>
              <a:endParaRPr lang="en-US" dirty="0">
                <a:solidFill>
                  <a:srgbClr val="000000"/>
                </a:solidFill>
                <a:latin typeface="+mj-lt"/>
                <a:ea typeface="ＭＳ Ｐゴシック" charset="0"/>
                <a:cs typeface="ＭＳ Ｐゴシック" charset="0"/>
              </a:endParaRPr>
            </a:p>
          </p:txBody>
        </p:sp>
        <p:sp>
          <p:nvSpPr>
            <p:cNvPr id="18" name="Oval 17"/>
            <p:cNvSpPr/>
            <p:nvPr/>
          </p:nvSpPr>
          <p:spPr>
            <a:xfrm>
              <a:off x="819150" y="3221038"/>
              <a:ext cx="296863" cy="279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rgbClr val="C00000"/>
                </a:solidFill>
                <a:effectLst>
                  <a:outerShdw blurRad="38100" dist="38100" dir="2700000" algn="tl">
                    <a:srgbClr val="000000">
                      <a:alpha val="43137"/>
                    </a:srgbClr>
                  </a:outerShdw>
                </a:effectLst>
              </a:endParaRPr>
            </a:p>
          </p:txBody>
        </p:sp>
        <p:sp>
          <p:nvSpPr>
            <p:cNvPr id="19" name="Oval 18"/>
            <p:cNvSpPr/>
            <p:nvPr/>
          </p:nvSpPr>
          <p:spPr>
            <a:xfrm>
              <a:off x="819150" y="3630613"/>
              <a:ext cx="296863" cy="2794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 name="Oval 19"/>
            <p:cNvSpPr/>
            <p:nvPr/>
          </p:nvSpPr>
          <p:spPr>
            <a:xfrm>
              <a:off x="819150" y="4025900"/>
              <a:ext cx="296863" cy="280988"/>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Oval 20"/>
            <p:cNvSpPr/>
            <p:nvPr/>
          </p:nvSpPr>
          <p:spPr>
            <a:xfrm>
              <a:off x="819150" y="4408488"/>
              <a:ext cx="296863" cy="279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Oval 21"/>
            <p:cNvSpPr/>
            <p:nvPr/>
          </p:nvSpPr>
          <p:spPr>
            <a:xfrm>
              <a:off x="819150" y="5213350"/>
              <a:ext cx="296863" cy="2809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Oval 22"/>
            <p:cNvSpPr/>
            <p:nvPr/>
          </p:nvSpPr>
          <p:spPr>
            <a:xfrm>
              <a:off x="819150" y="5949950"/>
              <a:ext cx="296863" cy="2794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Oval 23"/>
            <p:cNvSpPr/>
            <p:nvPr/>
          </p:nvSpPr>
          <p:spPr>
            <a:xfrm>
              <a:off x="819150" y="5589588"/>
              <a:ext cx="296863" cy="2794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Oval 24"/>
            <p:cNvSpPr/>
            <p:nvPr/>
          </p:nvSpPr>
          <p:spPr>
            <a:xfrm>
              <a:off x="819150" y="4797425"/>
              <a:ext cx="296863" cy="27940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5786446" cy="1143000"/>
          </a:xfrm>
        </p:spPr>
        <p:txBody>
          <a:bodyPr>
            <a:normAutofit fontScale="90000"/>
          </a:bodyPr>
          <a:lstStyle/>
          <a:p>
            <a:r>
              <a:rPr lang="id-ID" b="1" dirty="0" smtClean="0"/>
              <a:t>International Education Standards  (IES) No. 2</a:t>
            </a:r>
            <a:endParaRPr lang="id-ID" b="1" dirty="0"/>
          </a:p>
        </p:txBody>
      </p:sp>
      <p:sp>
        <p:nvSpPr>
          <p:cNvPr id="3" name="Content Placeholder 2"/>
          <p:cNvSpPr>
            <a:spLocks noGrp="1"/>
          </p:cNvSpPr>
          <p:nvPr>
            <p:ph idx="1"/>
          </p:nvPr>
        </p:nvSpPr>
        <p:spPr>
          <a:xfrm>
            <a:off x="214282" y="1428736"/>
            <a:ext cx="8715436" cy="4614882"/>
          </a:xfrm>
        </p:spPr>
        <p:txBody>
          <a:bodyPr>
            <a:normAutofit lnSpcReduction="10000"/>
          </a:bodyPr>
          <a:lstStyle/>
          <a:p>
            <a:pPr marL="0" indent="0" algn="just">
              <a:buNone/>
            </a:pPr>
            <a:r>
              <a:rPr lang="id-ID" i="1" dirty="0" smtClean="0"/>
              <a:t>Content of Professional Accounting Education Programs</a:t>
            </a:r>
            <a:r>
              <a:rPr lang="id-ID" dirty="0" smtClean="0"/>
              <a:t> merumuskan materi pengetahuan dalam program pendidikan profesional akuntansi yang dibutuhkan oleh para kandidat supaya mempunyai kualifikasi sebagai akuntan profesional. Standar ini merumuskan pengetahuan yang dibutuhkan ke dalam tiga area utama yaitu: akuntansi, keuangan, dan pengetahuan terkait; pengetahuan bisnis dan organisasional, serta pengetahuan teknologi informasi</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5715008" cy="1143000"/>
          </a:xfrm>
        </p:spPr>
        <p:txBody>
          <a:bodyPr>
            <a:noAutofit/>
          </a:bodyPr>
          <a:lstStyle/>
          <a:p>
            <a:pPr algn="l"/>
            <a:r>
              <a:rPr lang="id-ID" sz="3600" b="1" dirty="0" smtClean="0"/>
              <a:t>Subjek Ujian CA berbagai asosiasi profesi</a:t>
            </a:r>
            <a:endParaRPr lang="id-ID" sz="3600" b="1" dirty="0"/>
          </a:p>
        </p:txBody>
      </p:sp>
      <p:graphicFrame>
        <p:nvGraphicFramePr>
          <p:cNvPr id="5" name="Content Placeholder 4"/>
          <p:cNvGraphicFramePr>
            <a:graphicFrameLocks noGrp="1"/>
          </p:cNvGraphicFramePr>
          <p:nvPr>
            <p:ph idx="1"/>
          </p:nvPr>
        </p:nvGraphicFramePr>
        <p:xfrm>
          <a:off x="357160" y="1278711"/>
          <a:ext cx="8429682" cy="4997331"/>
        </p:xfrm>
        <a:graphic>
          <a:graphicData uri="http://schemas.openxmlformats.org/drawingml/2006/table">
            <a:tbl>
              <a:tblPr firstRow="1" bandRow="1">
                <a:tableStyleId>{69012ECD-51FC-41F1-AA8D-1B2483CD663E}</a:tableStyleId>
              </a:tblPr>
              <a:tblGrid>
                <a:gridCol w="1960370"/>
                <a:gridCol w="914852"/>
                <a:gridCol w="914852"/>
                <a:gridCol w="849506"/>
                <a:gridCol w="1045545"/>
                <a:gridCol w="914852"/>
                <a:gridCol w="980199"/>
                <a:gridCol w="849506"/>
              </a:tblGrid>
              <a:tr h="267171">
                <a:tc>
                  <a:txBody>
                    <a:bodyPr/>
                    <a:lstStyle/>
                    <a:p>
                      <a:endParaRPr lang="id-ID"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CA INA</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CPA AUS</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ACCA</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ICAEW</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ICAA</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CIMA</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ISCA</a:t>
                      </a:r>
                      <a:endParaRPr lang="id-ID"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167">
                <a:tc>
                  <a:txBody>
                    <a:bodyPr/>
                    <a:lstStyle/>
                    <a:p>
                      <a:r>
                        <a:rPr lang="id-ID" sz="1200" dirty="0" smtClean="0"/>
                        <a:t>Corporate reporting</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200" dirty="0" smtClean="0"/>
                        <a:t>√</a:t>
                      </a: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937">
                <a:tc>
                  <a:txBody>
                    <a:bodyPr/>
                    <a:lstStyle/>
                    <a:p>
                      <a:r>
                        <a:rPr lang="id-ID" sz="1200" kern="1200" dirty="0" smtClean="0"/>
                        <a:t>Strategic management and leadership</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163">
                <a:tc>
                  <a:txBody>
                    <a:bodyPr/>
                    <a:lstStyle/>
                    <a:p>
                      <a:r>
                        <a:rPr lang="id-ID" sz="1200" kern="1200" dirty="0" smtClean="0"/>
                        <a:t>Corporate governance and ethic</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937">
                <a:tc>
                  <a:txBody>
                    <a:bodyPr/>
                    <a:lstStyle/>
                    <a:p>
                      <a:r>
                        <a:rPr lang="id-ID" sz="1200" kern="1200" dirty="0" smtClean="0"/>
                        <a:t>Advanced management accounting</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455">
                <a:tc>
                  <a:txBody>
                    <a:bodyPr/>
                    <a:lstStyle/>
                    <a:p>
                      <a:r>
                        <a:rPr lang="id-ID" sz="1200" kern="1200" dirty="0" smtClean="0"/>
                        <a:t>Taxation management</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000" dirty="0" smtClean="0"/>
                    </a:p>
                    <a:p>
                      <a:pPr algn="ctr"/>
                      <a:endParaRPr lang="id-ID"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455">
                <a:tc>
                  <a:txBody>
                    <a:bodyPr/>
                    <a:lstStyle/>
                    <a:p>
                      <a:r>
                        <a:rPr lang="id-ID" sz="1200" kern="1200" dirty="0" smtClean="0"/>
                        <a:t>Advanced financial management</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937">
                <a:tc>
                  <a:txBody>
                    <a:bodyPr/>
                    <a:lstStyle/>
                    <a:p>
                      <a:r>
                        <a:rPr lang="id-ID" sz="1200" kern="1200" dirty="0" smtClean="0"/>
                        <a:t>Information system and internal control</a:t>
                      </a:r>
                      <a:endParaRPr lang="id-ID"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t>√</a:t>
                      </a:r>
                    </a:p>
                    <a:p>
                      <a:pPr algn="ct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5715008" cy="1143000"/>
          </a:xfrm>
        </p:spPr>
        <p:txBody>
          <a:bodyPr>
            <a:noAutofit/>
          </a:bodyPr>
          <a:lstStyle/>
          <a:p>
            <a:pPr algn="l"/>
            <a:r>
              <a:rPr lang="id-ID" sz="3600" b="1" dirty="0" smtClean="0"/>
              <a:t>Subjek Ujian CA  Indonesia</a:t>
            </a:r>
            <a:endParaRPr lang="id-ID" sz="3600" b="1" dirty="0"/>
          </a:p>
        </p:txBody>
      </p:sp>
      <p:graphicFrame>
        <p:nvGraphicFramePr>
          <p:cNvPr id="6" name="Content Placeholder 5"/>
          <p:cNvGraphicFramePr>
            <a:graphicFrameLocks noGrp="1"/>
          </p:cNvGraphicFramePr>
          <p:nvPr>
            <p:ph idx="1"/>
          </p:nvPr>
        </p:nvGraphicFramePr>
        <p:xfrm>
          <a:off x="457200" y="1214422"/>
          <a:ext cx="847251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8000" b="1" dirty="0" smtClean="0">
                <a:effectLst>
                  <a:outerShdw blurRad="38100" dist="38100" dir="2700000" algn="tl">
                    <a:srgbClr val="000000">
                      <a:alpha val="43137"/>
                    </a:srgbClr>
                  </a:outerShdw>
                </a:effectLst>
              </a:rPr>
              <a:t>Kompetensi CA</a:t>
            </a:r>
            <a:endParaRPr lang="id-ID" sz="8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r>
              <a:rPr lang="id-ID" b="1" dirty="0" smtClean="0"/>
              <a:t>Kompetensi Utama CA</a:t>
            </a:r>
            <a:endParaRPr lang="id-ID" b="1" dirty="0"/>
          </a:p>
        </p:txBody>
      </p:sp>
      <p:sp>
        <p:nvSpPr>
          <p:cNvPr id="3" name="Content Placeholder 2"/>
          <p:cNvSpPr>
            <a:spLocks noGrp="1"/>
          </p:cNvSpPr>
          <p:nvPr>
            <p:ph idx="1"/>
          </p:nvPr>
        </p:nvSpPr>
        <p:spPr>
          <a:xfrm>
            <a:off x="457200" y="2214554"/>
            <a:ext cx="8229600" cy="3911609"/>
          </a:xfrm>
        </p:spPr>
        <p:txBody>
          <a:bodyPr>
            <a:normAutofit fontScale="92500" lnSpcReduction="10000"/>
          </a:bodyPr>
          <a:lstStyle/>
          <a:p>
            <a:pPr marL="514350" lvl="0" indent="-514350" algn="just">
              <a:buFont typeface="+mj-lt"/>
              <a:buAutoNum type="arabicPeriod"/>
            </a:pPr>
            <a:r>
              <a:rPr lang="id-ID" dirty="0" smtClean="0"/>
              <a:t>CA memiliki kapabilitas dan kompetensi dalam mengelola sistem  pelaporan yang menghasilkan laporan keuangan dan laporanlainnya yang bernilai tinggi sesuai dengan prinsip-prinsip tata kelola, etika profesional dan integritas. </a:t>
            </a:r>
          </a:p>
          <a:p>
            <a:pPr marL="514350" lvl="0" indent="-514350" algn="just">
              <a:buFont typeface="+mj-lt"/>
              <a:buAutoNum type="arabicPeriod"/>
            </a:pPr>
            <a:r>
              <a:rPr lang="id-ID" dirty="0" smtClean="0"/>
              <a:t>CA memiliki kapabilitas dan kompetensi dalam pengambilan keputusan bisnis dengan mempertimbangkan dinamika lingkungan bisnis global.</a:t>
            </a:r>
          </a:p>
          <a:p>
            <a:pPr algn="just">
              <a:buNone/>
            </a:pPr>
            <a:endParaRPr lang="id-ID" dirty="0"/>
          </a:p>
        </p:txBody>
      </p:sp>
      <p:cxnSp>
        <p:nvCxnSpPr>
          <p:cNvPr id="5" name="Straight Connector 4"/>
          <p:cNvCxnSpPr/>
          <p:nvPr/>
        </p:nvCxnSpPr>
        <p:spPr>
          <a:xfrm flipV="1">
            <a:off x="429390" y="1643050"/>
            <a:ext cx="8286014" cy="794"/>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r>
              <a:rPr lang="id-ID" b="1" dirty="0" smtClean="0"/>
              <a:t>Kompetensi Khusus CA</a:t>
            </a:r>
            <a:endParaRPr lang="id-ID" b="1" dirty="0"/>
          </a:p>
        </p:txBody>
      </p:sp>
      <p:sp>
        <p:nvSpPr>
          <p:cNvPr id="3" name="Content Placeholder 2"/>
          <p:cNvSpPr>
            <a:spLocks noGrp="1"/>
          </p:cNvSpPr>
          <p:nvPr>
            <p:ph idx="1"/>
          </p:nvPr>
        </p:nvSpPr>
        <p:spPr>
          <a:xfrm>
            <a:off x="500034" y="2143116"/>
            <a:ext cx="8186766" cy="4214842"/>
          </a:xfrm>
        </p:spPr>
        <p:txBody>
          <a:bodyPr>
            <a:noAutofit/>
          </a:bodyPr>
          <a:lstStyle/>
          <a:p>
            <a:pPr lvl="0" algn="just">
              <a:buFont typeface="+mj-lt"/>
              <a:buAutoNum type="arabicPeriod"/>
            </a:pPr>
            <a:r>
              <a:rPr lang="id-ID" sz="1600" dirty="0" smtClean="0"/>
              <a:t>CA memiliki kemampuan menyusun, menyajikan dan mengevaluasi laporan keuangan grup entitas dan laporan perusahaan sesuai dengan standar global yang berlaku.</a:t>
            </a:r>
            <a:endParaRPr lang="id-ID" sz="1600" i="1" dirty="0" smtClean="0"/>
          </a:p>
          <a:p>
            <a:pPr lvl="0" algn="just">
              <a:buFont typeface="+mj-lt"/>
              <a:buAutoNum type="arabicPeriod"/>
            </a:pPr>
            <a:r>
              <a:rPr lang="id-ID" sz="1600" dirty="0" smtClean="0"/>
              <a:t>CA memiliki kemampuan mengevaluasi sistem informasi dan pengendalian internal  berbasis teknologi informasi yang dapat:</a:t>
            </a:r>
          </a:p>
          <a:p>
            <a:pPr marL="717550" indent="-358775" algn="just"/>
            <a:r>
              <a:rPr lang="id-ID" sz="1600" dirty="0" smtClean="0"/>
              <a:t>menghasilkan sistem pelaporan perusahaan yang relevan dan andal.</a:t>
            </a:r>
          </a:p>
          <a:p>
            <a:pPr marL="717550" indent="-358775" algn="just"/>
            <a:r>
              <a:rPr lang="id-ID" sz="1600" dirty="0" smtClean="0"/>
              <a:t>mengidentifikasi dan mengomunikasikan risiko pengendalian dan konsekuensinya untuk membuat rekomendasi.</a:t>
            </a:r>
          </a:p>
          <a:p>
            <a:pPr lvl="0" algn="just">
              <a:buFont typeface="+mj-lt"/>
              <a:buAutoNum type="arabicPeriod" startAt="3"/>
            </a:pPr>
            <a:r>
              <a:rPr lang="id-ID" sz="1600" dirty="0" smtClean="0"/>
              <a:t>CA dapat mengevaluasi tata kelola korporat, peran dan tanggungjawab sosial dan lingkungan korporat.</a:t>
            </a:r>
          </a:p>
          <a:p>
            <a:pPr lvl="0" algn="just">
              <a:buFont typeface="+mj-lt"/>
              <a:buAutoNum type="arabicPeriod" startAt="3"/>
            </a:pPr>
            <a:r>
              <a:rPr lang="id-ID" sz="1600" dirty="0" smtClean="0"/>
              <a:t>CA menjunjung tinggi dan menerapkan nilai-nilai etika individu dan profesional.</a:t>
            </a:r>
          </a:p>
          <a:p>
            <a:pPr lvl="0" algn="just">
              <a:buFont typeface="+mj-lt"/>
              <a:buAutoNum type="arabicPeriod" startAt="3"/>
            </a:pPr>
            <a:r>
              <a:rPr lang="id-ID" sz="1600" dirty="0" smtClean="0"/>
              <a:t>CA memiliki kemampuan untuk mengembangkan pendekatan multi disiplin yang terintegrasi untuk mengevaluasi strategi dan keputusan bisnis, serta dapat memberi masukan kepada para eksekutif dalam berbagai penetapan strategi dan keputusan bisnis dalam lingkup nasional dan internasional. (KU2) </a:t>
            </a:r>
            <a:r>
              <a:rPr lang="id-ID" sz="1600" i="1" dirty="0" smtClean="0"/>
              <a:t>Manajemen Stratejik dan Kepemimpinan</a:t>
            </a:r>
            <a:endParaRPr lang="id-ID" sz="1600" dirty="0" smtClean="0"/>
          </a:p>
        </p:txBody>
      </p:sp>
      <p:cxnSp>
        <p:nvCxnSpPr>
          <p:cNvPr id="5" name="Straight Connector 4"/>
          <p:cNvCxnSpPr/>
          <p:nvPr/>
        </p:nvCxnSpPr>
        <p:spPr>
          <a:xfrm flipV="1">
            <a:off x="429390" y="1643050"/>
            <a:ext cx="8286014" cy="794"/>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2.Materi Bu Khom 15 Mei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UJIAN CA INDONESIA</Template>
  <TotalTime>264</TotalTime>
  <Words>1473</Words>
  <Application>Microsoft Office PowerPoint</Application>
  <PresentationFormat>On-screen Show (4:3)</PresentationFormat>
  <Paragraphs>283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2.Materi Bu Khom 15 Mei 2013</vt:lpstr>
      <vt:lpstr>WORKSHOP</vt:lpstr>
      <vt:lpstr>Latar Belakang CA</vt:lpstr>
      <vt:lpstr>Examinations and Practical Experience (referensi best practice)</vt:lpstr>
      <vt:lpstr>International Education Standards  (IES) No. 2</vt:lpstr>
      <vt:lpstr>Subjek Ujian CA berbagai asosiasi profesi</vt:lpstr>
      <vt:lpstr>Subjek Ujian CA  Indonesia</vt:lpstr>
      <vt:lpstr>Kompetensi CA</vt:lpstr>
      <vt:lpstr>Kompetensi Utama CA</vt:lpstr>
      <vt:lpstr>Kompetensi Khusus CA</vt:lpstr>
      <vt:lpstr>Kompetensi Khusus CA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dc:creator>Marsiska</dc:creator>
  <cp:lastModifiedBy>Valued Acer Customer</cp:lastModifiedBy>
  <cp:revision>22</cp:revision>
  <dcterms:created xsi:type="dcterms:W3CDTF">2013-11-15T13:03:51Z</dcterms:created>
  <dcterms:modified xsi:type="dcterms:W3CDTF">2013-11-18T11:59:38Z</dcterms:modified>
</cp:coreProperties>
</file>